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8" r:id="rId6"/>
    <p:sldId id="276" r:id="rId7"/>
    <p:sldId id="269" r:id="rId8"/>
    <p:sldId id="260" r:id="rId9"/>
    <p:sldId id="259" r:id="rId10"/>
    <p:sldId id="261" r:id="rId11"/>
    <p:sldId id="270" r:id="rId12"/>
    <p:sldId id="264" r:id="rId13"/>
    <p:sldId id="265" r:id="rId14"/>
    <p:sldId id="262" r:id="rId15"/>
    <p:sldId id="266" r:id="rId16"/>
    <p:sldId id="267" r:id="rId17"/>
    <p:sldId id="268" r:id="rId1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41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46A7AF-221B-F0AE-4104-F30DCCB8A43B}" v="5" dt="2023-07-19T18:54:08.027"/>
    <p1510:client id="{D858B421-CFB3-7210-E7D5-00153C807C50}" v="6" dt="2022-07-06T10:13:40.4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76FA43-F64D-49EC-A43D-AD229268E25B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42FA1-C7F6-420F-8610-AC88E97E9E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854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C05ED-89FA-4728-9751-47A6A4375B17}" type="datetimeFigureOut">
              <a:rPr lang="en-GB" smtClean="0"/>
              <a:t>12/07/2026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AD128-7FC9-465E-8765-0E4E032232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966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Reminder</a:t>
            </a:r>
            <a:r>
              <a:rPr lang="en-GB" baseline="0" dirty="0"/>
              <a:t> of behaviour policy and feedback and assessment policy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337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414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290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294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Reminder of PE kits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563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tests the children’s ability to sound</a:t>
            </a:r>
            <a:r>
              <a:rPr lang="en-GB" baseline="0" dirty="0"/>
              <a:t> out and blend words. Intro at the start of the year. </a:t>
            </a:r>
            <a:r>
              <a:rPr lang="en-GB" baseline="0" dirty="0" err="1"/>
              <a:t>Chn</a:t>
            </a:r>
            <a:r>
              <a:rPr lang="en-GB" baseline="0" dirty="0"/>
              <a:t> unaware they are sitting a test. Supporting resources will be on class web page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022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</a:t>
            </a:r>
            <a:r>
              <a:rPr lang="en-GB" baseline="0" dirty="0"/>
              <a:t> are some words that aren’t phonetically decodable. These are called CEW. The children will learn these throughout the year. Inform spellings. Av on web page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support fluency it is important they reread their own</a:t>
            </a:r>
            <a:r>
              <a:rPr lang="en-GB" baseline="0" dirty="0"/>
              <a:t> reading books. Bug Club – remote learning package. Variety </a:t>
            </a:r>
            <a:r>
              <a:rPr lang="en-GB" baseline="0" dirty="0" err="1"/>
              <a:t>chn</a:t>
            </a:r>
            <a:r>
              <a:rPr lang="en-GB" baseline="0" dirty="0"/>
              <a:t> can choose. Monitored by teachers.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869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495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Reminder to reread</a:t>
            </a:r>
            <a:r>
              <a:rPr lang="en-GB" baseline="0" dirty="0"/>
              <a:t> for fluency, sequence the story. Book review.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D128-7FC9-465E-8765-0E4E0322329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81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7/12/2026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6693" y="1844779"/>
            <a:ext cx="8825658" cy="1056719"/>
          </a:xfrm>
        </p:spPr>
        <p:txBody>
          <a:bodyPr/>
          <a:lstStyle/>
          <a:p>
            <a:pPr algn="ctr"/>
            <a:r>
              <a:rPr lang="en-GB" sz="6600" b="1" dirty="0">
                <a:latin typeface="Comic Sans MS" panose="030F0702030302020204" pitchFamily="66" charset="0"/>
              </a:rPr>
              <a:t>Year One </a:t>
            </a:r>
            <a:br>
              <a:rPr lang="en-GB" sz="6600" b="1" dirty="0">
                <a:latin typeface="Comic Sans MS" panose="030F0702030302020204" pitchFamily="66" charset="0"/>
              </a:rPr>
            </a:br>
            <a:r>
              <a:rPr lang="en-GB" sz="6600" b="1" dirty="0">
                <a:latin typeface="Comic Sans MS" panose="030F0702030302020204" pitchFamily="66" charset="0"/>
              </a:rPr>
              <a:t>Welcome Meeting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8144" y="3227105"/>
            <a:ext cx="8825658" cy="861420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July 2026 </a:t>
            </a:r>
          </a:p>
        </p:txBody>
      </p:sp>
      <p:pic>
        <p:nvPicPr>
          <p:cNvPr id="1026" name="Picture 2" descr="Year 1 – Hurley Primary School">
            <a:extLst>
              <a:ext uri="{FF2B5EF4-FFF2-40B4-BE49-F238E27FC236}">
                <a16:creationId xmlns:a16="http://schemas.microsoft.com/office/drawing/2014/main" id="{14093E56-684B-49B3-90CD-DD20F444F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970" y="2495549"/>
            <a:ext cx="3849529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rritts Brook E-ACT Primary Academy">
            <a:extLst>
              <a:ext uri="{FF2B5EF4-FFF2-40B4-BE49-F238E27FC236}">
                <a16:creationId xmlns:a16="http://schemas.microsoft.com/office/drawing/2014/main" id="{53DF7D07-9D1C-4F75-B160-A07384D80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675" y="3274173"/>
            <a:ext cx="3365150" cy="249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698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3606" y="562304"/>
            <a:ext cx="79983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One CEW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606" y="1331745"/>
            <a:ext cx="9112660" cy="538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7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2661" y="714704"/>
            <a:ext cx="79983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Reading</a:t>
            </a:r>
            <a:r>
              <a:rPr lang="en-GB" sz="4400" b="1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6410" y="2241395"/>
            <a:ext cx="112292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Children will have their reading books changed once a week.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Children need to bring in their reading book and home contact book in every day.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Some children who need extra support with their reading will be a daily reader.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 volunteer reader will listen to your child each week.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Every child reads to their class teacher each week using the whole class reading text during their reading lessons in class.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647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2661" y="714704"/>
            <a:ext cx="7998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rgbClr val="FFFF00"/>
                </a:solidFill>
                <a:latin typeface="Comic Sans MS" panose="030F0702030302020204" pitchFamily="66" charset="0"/>
              </a:rPr>
              <a:t>Numbots</a:t>
            </a:r>
            <a:endParaRPr lang="en-GB" sz="4400" b="1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502" y="2486722"/>
            <a:ext cx="7304049" cy="396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79501" y="2241352"/>
            <a:ext cx="11541513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Your child will come home with a login for </a:t>
            </a:r>
            <a:r>
              <a:rPr lang="en-GB" sz="2800" dirty="0" err="1">
                <a:latin typeface="Comic Sans MS" panose="030F0702030302020204" pitchFamily="66" charset="0"/>
              </a:rPr>
              <a:t>Numbots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Programme that helps with fluency of mathematical skills.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Access this at home and at school.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Year One expectations is for children to know number bonds to and within 20. Count accurately in 2s, 5s and 10s.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Begin to understand basic multiplication facts. Such as 2 x 5 = 10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 descr="NumBots | Welcome to the NumBlog!">
            <a:extLst>
              <a:ext uri="{FF2B5EF4-FFF2-40B4-BE49-F238E27FC236}">
                <a16:creationId xmlns:a16="http://schemas.microsoft.com/office/drawing/2014/main" id="{A16212B4-24EF-3E70-5486-2FCD6E09B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184" y="551753"/>
            <a:ext cx="2990850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225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2661" y="714704"/>
            <a:ext cx="7998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Home Learning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502" y="2486722"/>
            <a:ext cx="7304049" cy="396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79501" y="2241352"/>
            <a:ext cx="11541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80585" y="2486722"/>
            <a:ext cx="106940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Read with your child at least 3 times each week and record this in their reading record book.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Access </a:t>
            </a:r>
            <a:r>
              <a:rPr lang="en-GB" sz="2400" dirty="0" err="1">
                <a:latin typeface="Comic Sans MS" panose="030F0702030302020204" pitchFamily="66" charset="0"/>
              </a:rPr>
              <a:t>Numbots</a:t>
            </a:r>
            <a:r>
              <a:rPr lang="en-GB" sz="2400" dirty="0">
                <a:latin typeface="Comic Sans MS" panose="030F0702030302020204" pitchFamily="66" charset="0"/>
              </a:rPr>
              <a:t> at least twice a week.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Weekly spellings.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 Weekly Sound sheets sent home to support learning of spellings.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2380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148" y="562908"/>
            <a:ext cx="9608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What could you support your child with this Summer?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502" y="2486722"/>
            <a:ext cx="7304049" cy="3969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79502" y="2408620"/>
            <a:ext cx="1154151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Counting in multiples of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Take part in the Big Summer Read – more information coming soon!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Dressing themselves  - PE change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Write us a postcard.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754" y="5430192"/>
            <a:ext cx="2489550" cy="13716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2445" y="3949580"/>
            <a:ext cx="1582211" cy="2166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830" y="1998802"/>
            <a:ext cx="1820947" cy="9757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5169" y="2486721"/>
            <a:ext cx="1985846" cy="7722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3972" y="791736"/>
            <a:ext cx="1966263" cy="89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8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457" y="710909"/>
            <a:ext cx="8761413" cy="706964"/>
          </a:xfrm>
        </p:spPr>
        <p:txBody>
          <a:bodyPr/>
          <a:lstStyle/>
          <a:p>
            <a:r>
              <a:rPr lang="en-GB" sz="4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Meet the Year One Team…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01360" y="4433948"/>
            <a:ext cx="5696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Miss Kennedy </a:t>
            </a:r>
          </a:p>
          <a:p>
            <a:r>
              <a:rPr lang="en-GB" dirty="0">
                <a:latin typeface="Comic Sans MS" panose="030F0702030302020204" pitchFamily="66" charset="0"/>
              </a:rPr>
              <a:t>Class Teacher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8E4C60-C318-799A-7264-923DFA9F2857}"/>
              </a:ext>
            </a:extLst>
          </p:cNvPr>
          <p:cNvSpPr txBox="1"/>
          <p:nvPr/>
        </p:nvSpPr>
        <p:spPr>
          <a:xfrm>
            <a:off x="6495393" y="4446458"/>
            <a:ext cx="5696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omic Sans MS" panose="030F0702030302020204" pitchFamily="66" charset="0"/>
              </a:rPr>
              <a:t>Ms Wootton</a:t>
            </a:r>
          </a:p>
          <a:p>
            <a:r>
              <a:rPr lang="en-GB" dirty="0">
                <a:latin typeface="Comic Sans MS" panose="030F0702030302020204" pitchFamily="66" charset="0"/>
              </a:rPr>
              <a:t>Teaching Assistant</a:t>
            </a:r>
          </a:p>
          <a:p>
            <a:r>
              <a:rPr lang="en-GB" dirty="0">
                <a:latin typeface="Comic Sans MS" panose="030F0702030302020204" pitchFamily="66" charset="0"/>
              </a:rPr>
              <a:t>PPA Cover Afternoon</a:t>
            </a:r>
          </a:p>
          <a:p>
            <a:r>
              <a:rPr lang="en-GB" dirty="0">
                <a:latin typeface="Comic Sans MS" panose="030F0702030302020204" pitchFamily="66" charset="0"/>
              </a:rPr>
              <a:t>Support across KS1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111" y="1990103"/>
            <a:ext cx="2033016" cy="24882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58599A-D9DE-4690-9B88-C91897CC2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367" y="1990104"/>
            <a:ext cx="2308796" cy="240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20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31800" y="320715"/>
            <a:ext cx="8761413" cy="708025"/>
          </a:xfrm>
        </p:spPr>
        <p:txBody>
          <a:bodyPr/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Safeguarding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65900" y="299720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8100" y="2717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9400" y="610136"/>
            <a:ext cx="84963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Safeguarding children is a collective responsibility.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Staff are all trained to identify possible indicators of abuse.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If you have concerns about a child, even your own, please come and speak with us. Our role is to support families and there are a range of services that we can draw upon for support.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We are proud to be an Operation Encompass school. This means that if police are notified of a Domestic Incident at an address where one of our pupils is present or lives, we will be notified.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It is helpful for you to make us aware of any incidents that may impact on your child’s wellbeing so that we can support them in school.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75700" y="1156295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Key Safeguarding Staff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80600" y="1683692"/>
            <a:ext cx="231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Mrs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Cahalan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Designated Safeguarding lead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14772" y="4198200"/>
            <a:ext cx="211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Mrs Hall- Deputy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Designated Safeguarding lead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14772" y="5701705"/>
            <a:ext cx="2277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Mrs Mayne- Deputy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Designated Safeguarding lead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889" y="5355008"/>
            <a:ext cx="814777" cy="122155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6" b="3896"/>
          <a:stretch/>
        </p:blipFill>
        <p:spPr>
          <a:xfrm>
            <a:off x="8864416" y="1615780"/>
            <a:ext cx="814777" cy="11263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449" y="3976187"/>
            <a:ext cx="814778" cy="12215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9F35A63-D34F-46EC-8824-DF5FDE1AD762}"/>
              </a:ext>
            </a:extLst>
          </p:cNvPr>
          <p:cNvSpPr txBox="1"/>
          <p:nvPr/>
        </p:nvSpPr>
        <p:spPr>
          <a:xfrm>
            <a:off x="9880600" y="2991021"/>
            <a:ext cx="211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Mr Morgan- Deputy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Designated Safeguarding lead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D379B9-AF70-4A00-84B9-0490A2108E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376" y="3036594"/>
            <a:ext cx="1032858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73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457" y="710909"/>
            <a:ext cx="8761413" cy="706964"/>
          </a:xfrm>
        </p:spPr>
        <p:txBody>
          <a:bodyPr/>
          <a:lstStyle/>
          <a:p>
            <a:r>
              <a:rPr lang="en-GB" sz="4400" dirty="0">
                <a:solidFill>
                  <a:srgbClr val="FFFF00"/>
                </a:solidFill>
                <a:latin typeface="Comic Sans MS" panose="030F0702030302020204" pitchFamily="66" charset="0"/>
              </a:rPr>
              <a:t>Timings and Entrance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5810" y="2571750"/>
            <a:ext cx="105384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Timings for Year One:</a:t>
            </a:r>
          </a:p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494664"/>
              </p:ext>
            </p:extLst>
          </p:nvPr>
        </p:nvGraphicFramePr>
        <p:xfrm>
          <a:off x="3255818" y="3218081"/>
          <a:ext cx="452801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370">
                  <a:extLst>
                    <a:ext uri="{9D8B030D-6E8A-4147-A177-3AD203B41FA5}">
                      <a16:colId xmlns:a16="http://schemas.microsoft.com/office/drawing/2014/main" val="409249586"/>
                    </a:ext>
                  </a:extLst>
                </a:gridCol>
                <a:gridCol w="2587642">
                  <a:extLst>
                    <a:ext uri="{9D8B030D-6E8A-4147-A177-3AD203B41FA5}">
                      <a16:colId xmlns:a16="http://schemas.microsoft.com/office/drawing/2014/main" val="4291468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Letterjoin-Air Plus 8" panose="02000805000000020003" pitchFamily="50" charset="0"/>
                        </a:rPr>
                        <a:t>Time 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2400" b="1" dirty="0">
                          <a:latin typeface="Letterjoin-Air Plus 8" panose="02000805000000020003" pitchFamily="50" charset="0"/>
                        </a:rPr>
                        <a:t>8.45am </a:t>
                      </a:r>
                      <a:endParaRPr lang="en-US" dirty="0">
                        <a:latin typeface="Letterjoin-Air Plus 8" panose="02000805000000020003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744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Letterjoin-Air Plus 8" panose="02000805000000020003" pitchFamily="50" charset="0"/>
                        </a:rPr>
                        <a:t>  Time 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>
                          <a:latin typeface="Letterjoin-Air Plus 8" panose="02000805000000020003" pitchFamily="50" charset="0"/>
                        </a:rPr>
                        <a:t>3.15pm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93099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50457" y="4132481"/>
            <a:ext cx="111442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New entry and exit door: </a:t>
            </a:r>
            <a:r>
              <a:rPr lang="en-GB" sz="2400" b="1" dirty="0">
                <a:latin typeface="Comic Sans MS" panose="030F0702030302020204" pitchFamily="66" charset="0"/>
              </a:rPr>
              <a:t>Front Slope to Office</a:t>
            </a:r>
            <a:r>
              <a:rPr lang="en-GB" sz="2400" dirty="0">
                <a:latin typeface="Comic Sans MS" panose="030F0702030302020204" pitchFamily="66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At the end of the school day we will bring the children to the front door- please line up along the wall, we will dismiss the children one by one.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We will only dismiss the children to a familiar adult. Please let us know if someone different is collecting your child. 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85863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1795678"/>
            <a:ext cx="4623256" cy="47411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5357" y="730796"/>
            <a:ext cx="3992137" cy="58060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9535" y="730796"/>
            <a:ext cx="43188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Communication</a:t>
            </a:r>
            <a:r>
              <a:rPr lang="en-GB" sz="4400" b="1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047" y="4428611"/>
            <a:ext cx="1638814" cy="163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60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221" y="794992"/>
            <a:ext cx="5386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Communication</a:t>
            </a:r>
            <a:r>
              <a:rPr lang="en-GB" sz="4000" b="1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8221" y="2475187"/>
            <a:ext cx="3668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Everything you need to know will be located on our class web page.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221" y="3767233"/>
            <a:ext cx="3668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It will have a key information page and then sub pages for each term.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725" y="592271"/>
            <a:ext cx="6354906" cy="5837840"/>
          </a:xfrm>
          <a:prstGeom prst="rect">
            <a:avLst/>
          </a:prstGeom>
        </p:spPr>
      </p:pic>
      <p:cxnSp>
        <p:nvCxnSpPr>
          <p:cNvPr id="23" name="Straight Arrow Connector 22"/>
          <p:cNvCxnSpPr/>
          <p:nvPr/>
        </p:nvCxnSpPr>
        <p:spPr>
          <a:xfrm>
            <a:off x="3838904" y="2791542"/>
            <a:ext cx="2772103" cy="409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936380" y="3787526"/>
            <a:ext cx="2863813" cy="293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4794063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Comic Sans MS" panose="030F0702030302020204" pitchFamily="66" charset="0"/>
              </a:rPr>
              <a:t>To contact me directly please email</a:t>
            </a:r>
          </a:p>
          <a:p>
            <a:r>
              <a:rPr lang="en-GB" b="1" i="1" dirty="0">
                <a:latin typeface="Comic Sans MS" panose="030F0702030302020204" pitchFamily="66" charset="0"/>
              </a:rPr>
              <a:t>yearone2627@st-michaels-penkridge.staffs.sch.uk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101BF1-B18F-34E4-CF1E-E75D076A0765}"/>
              </a:ext>
            </a:extLst>
          </p:cNvPr>
          <p:cNvSpPr txBox="1"/>
          <p:nvPr/>
        </p:nvSpPr>
        <p:spPr>
          <a:xfrm>
            <a:off x="0" y="5863140"/>
            <a:ext cx="5386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latin typeface="Comic Sans MS" panose="030F0702030302020204" pitchFamily="66" charset="0"/>
              </a:rPr>
              <a:t>For urgent emails during the school day email </a:t>
            </a:r>
            <a:r>
              <a:rPr lang="en-GB" b="1" i="1" dirty="0">
                <a:latin typeface="Comic Sans MS" panose="030F0702030302020204" pitchFamily="66" charset="0"/>
              </a:rPr>
              <a:t>office@st-michaels-penkridge.staffs.sch.uk</a:t>
            </a:r>
          </a:p>
        </p:txBody>
      </p:sp>
    </p:spTree>
    <p:extLst>
      <p:ext uri="{BB962C8B-B14F-4D97-AF65-F5344CB8AC3E}">
        <p14:creationId xmlns:p14="http://schemas.microsoft.com/office/powerpoint/2010/main" val="4095437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1361" y="416530"/>
            <a:ext cx="8485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One Curriculum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24147" y="3423425"/>
            <a:ext cx="7449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Add a brief overview of the termly topics.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73DB7D-9D91-AE57-BF4B-52771B37E6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50" t="23989" r="18125" b="10202"/>
          <a:stretch>
            <a:fillRect/>
          </a:stretch>
        </p:blipFill>
        <p:spPr>
          <a:xfrm>
            <a:off x="1060482" y="1169414"/>
            <a:ext cx="10012680" cy="568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45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231" y="769212"/>
            <a:ext cx="96217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A Typical Day in Year One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981094-A48D-08F4-3D1A-309BFFF411EF}"/>
              </a:ext>
            </a:extLst>
          </p:cNvPr>
          <p:cNvSpPr txBox="1"/>
          <p:nvPr/>
        </p:nvSpPr>
        <p:spPr>
          <a:xfrm>
            <a:off x="677916" y="2456795"/>
            <a:ext cx="1083616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English and Maths learning takes place in a morning.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Playtime on the KS1 playground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Daily phonics lesson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Topic based subjects, PE and RE taught in an afternoon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A timetable will be made available via the website in September</a:t>
            </a:r>
          </a:p>
        </p:txBody>
      </p:sp>
    </p:spTree>
    <p:extLst>
      <p:ext uri="{BB962C8B-B14F-4D97-AF65-F5344CB8AC3E}">
        <p14:creationId xmlns:p14="http://schemas.microsoft.com/office/powerpoint/2010/main" val="836115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2661" y="714704"/>
            <a:ext cx="79983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Year One Phonics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2661" y="2450123"/>
            <a:ext cx="10836167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The children will continue with the Twinkl Phonics programme.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Lessons will be structured in the same way as in Reception.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/>
              </a:rPr>
              <a:t>Children will learn alternative vowel sounds such as (ai/ay)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/>
              </a:rPr>
              <a:t>Spelling quiz linked to that week's learning will take place on a Friday.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There is a statutory phonics assessment that takes place at the end of Year One, more information will be sent out during the Autumn and Spring terms.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405" y="545571"/>
            <a:ext cx="3630186" cy="187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88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d01f5b-4e6c-4615-8bb2-f2b966615f1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4BA5B5FF8F0747B508B11A8C0AD063" ma:contentTypeVersion="9" ma:contentTypeDescription="Create a new document." ma:contentTypeScope="" ma:versionID="e2654c090dca36410806432842cb792f">
  <xsd:schema xmlns:xsd="http://www.w3.org/2001/XMLSchema" xmlns:xs="http://www.w3.org/2001/XMLSchema" xmlns:p="http://schemas.microsoft.com/office/2006/metadata/properties" xmlns:ns3="13d01f5b-4e6c-4615-8bb2-f2b966615f1f" targetNamespace="http://schemas.microsoft.com/office/2006/metadata/properties" ma:root="true" ma:fieldsID="5291d9caf089c3a57ecfd78ac8d99126" ns3:_="">
    <xsd:import namespace="13d01f5b-4e6c-4615-8bb2-f2b966615f1f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d01f5b-4e6c-4615-8bb2-f2b966615f1f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13CE2C-F0A6-44C2-82C4-E3F99706DC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E3F096-C38A-44B3-9B12-3CAB2C1AD7E2}">
  <ds:schemaRefs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13d01f5b-4e6c-4615-8bb2-f2b966615f1f"/>
    <ds:schemaRef ds:uri="http://purl.org/dc/terms/"/>
    <ds:schemaRef ds:uri="http://www.w3.org/XML/1998/namespace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7D331FA-128D-4ED0-B1A5-CF4423B042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d01f5b-4e6c-4615-8bb2-f2b966615f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1701</TotalTime>
  <Words>823</Words>
  <Application>Microsoft Office PowerPoint</Application>
  <PresentationFormat>Widescreen</PresentationFormat>
  <Paragraphs>132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Comic Sans MS</vt:lpstr>
      <vt:lpstr>Letterjoin-Air Plus 8</vt:lpstr>
      <vt:lpstr>Wingdings 3</vt:lpstr>
      <vt:lpstr>Ion Boardroom</vt:lpstr>
      <vt:lpstr>Year One  Welcome Meeting </vt:lpstr>
      <vt:lpstr>Meet the Year One Team…</vt:lpstr>
      <vt:lpstr>Safeguarding </vt:lpstr>
      <vt:lpstr>Timings and Entrance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Gorsemoor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Colourful Semantics</dc:title>
  <dc:creator>K Dyer</dc:creator>
  <cp:lastModifiedBy>Danielle Kennedy</cp:lastModifiedBy>
  <cp:revision>74</cp:revision>
  <cp:lastPrinted>2020-11-04T10:32:45Z</cp:lastPrinted>
  <dcterms:created xsi:type="dcterms:W3CDTF">2020-10-17T07:28:50Z</dcterms:created>
  <dcterms:modified xsi:type="dcterms:W3CDTF">2026-07-12T19:43:00Z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0x010100444BA5B5FF8F0747B508B11A8C0AD063</vt:lpwstr>
  </property>
</Properties>
</file>