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8" r:id="rId1"/>
  </p:sldMasterIdLst>
  <p:sldIdLst>
    <p:sldId id="262" r:id="rId2"/>
    <p:sldId id="256" r:id="rId3"/>
    <p:sldId id="257" r:id="rId4"/>
    <p:sldId id="258" r:id="rId5"/>
    <p:sldId id="260" r:id="rId6"/>
    <p:sldId id="259" r:id="rId7"/>
    <p:sldId id="263" r:id="rId8"/>
    <p:sldId id="264" r:id="rId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F4FB8-DFD8-4C99-B355-428F5DFC871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922F2B0-A247-4686-A9A9-CAF56EFF3145}">
      <dgm:prSet/>
      <dgm:spPr/>
      <dgm:t>
        <a:bodyPr/>
        <a:lstStyle/>
        <a:p>
          <a:r>
            <a:rPr lang="en-GB"/>
            <a:t>I hope you enjoyed my PowerPoint.</a:t>
          </a:r>
          <a:endParaRPr lang="en-US"/>
        </a:p>
      </dgm:t>
    </dgm:pt>
    <dgm:pt modelId="{05199D5D-4F3D-4E2E-9F7C-0D2720802E78}" type="parTrans" cxnId="{FA34C604-73C7-4399-AB34-F161731423E7}">
      <dgm:prSet/>
      <dgm:spPr/>
      <dgm:t>
        <a:bodyPr/>
        <a:lstStyle/>
        <a:p>
          <a:endParaRPr lang="en-US"/>
        </a:p>
      </dgm:t>
    </dgm:pt>
    <dgm:pt modelId="{95F9B9C3-B6B5-4460-A384-243487145545}" type="sibTrans" cxnId="{FA34C604-73C7-4399-AB34-F161731423E7}">
      <dgm:prSet/>
      <dgm:spPr/>
      <dgm:t>
        <a:bodyPr/>
        <a:lstStyle/>
        <a:p>
          <a:endParaRPr lang="en-US"/>
        </a:p>
      </dgm:t>
    </dgm:pt>
    <dgm:pt modelId="{3D676381-3ED7-4590-8244-BA487E8C198B}">
      <dgm:prSet/>
      <dgm:spPr/>
      <dgm:t>
        <a:bodyPr/>
        <a:lstStyle/>
        <a:p>
          <a:r>
            <a:rPr lang="en-GB" u="sng"/>
            <a:t>BY DOLORES WITTS</a:t>
          </a:r>
          <a:endParaRPr lang="en-US"/>
        </a:p>
      </dgm:t>
    </dgm:pt>
    <dgm:pt modelId="{5876A36D-A4BA-4A69-92B6-0E7E21DA2420}" type="parTrans" cxnId="{46E3B536-A71D-4B08-97A9-226B72CC983E}">
      <dgm:prSet/>
      <dgm:spPr/>
      <dgm:t>
        <a:bodyPr/>
        <a:lstStyle/>
        <a:p>
          <a:endParaRPr lang="en-US"/>
        </a:p>
      </dgm:t>
    </dgm:pt>
    <dgm:pt modelId="{5924578D-7166-4A18-88C6-75CE19EC1BC0}" type="sibTrans" cxnId="{46E3B536-A71D-4B08-97A9-226B72CC983E}">
      <dgm:prSet/>
      <dgm:spPr/>
      <dgm:t>
        <a:bodyPr/>
        <a:lstStyle/>
        <a:p>
          <a:endParaRPr lang="en-US"/>
        </a:p>
      </dgm:t>
    </dgm:pt>
    <dgm:pt modelId="{2FB86193-60D6-4160-A2C7-0446ED014A17}" type="pres">
      <dgm:prSet presAssocID="{30CF4FB8-DFD8-4C99-B355-428F5DFC87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8C7882-160A-4AF1-AA9C-ADE9CBB39E9E}" type="pres">
      <dgm:prSet presAssocID="{E922F2B0-A247-4686-A9A9-CAF56EFF3145}" presName="hierRoot1" presStyleCnt="0"/>
      <dgm:spPr/>
    </dgm:pt>
    <dgm:pt modelId="{CCD37BF7-6183-41A6-9593-50617C1E9CFD}" type="pres">
      <dgm:prSet presAssocID="{E922F2B0-A247-4686-A9A9-CAF56EFF3145}" presName="composite" presStyleCnt="0"/>
      <dgm:spPr/>
    </dgm:pt>
    <dgm:pt modelId="{F13FB461-8D6E-420D-A475-A3BBB4785082}" type="pres">
      <dgm:prSet presAssocID="{E922F2B0-A247-4686-A9A9-CAF56EFF3145}" presName="background" presStyleLbl="node0" presStyleIdx="0" presStyleCnt="2"/>
      <dgm:spPr/>
    </dgm:pt>
    <dgm:pt modelId="{1A73CEDA-E41F-4A13-B6EF-5311F885FF38}" type="pres">
      <dgm:prSet presAssocID="{E922F2B0-A247-4686-A9A9-CAF56EFF3145}" presName="text" presStyleLbl="fgAcc0" presStyleIdx="0" presStyleCnt="2">
        <dgm:presLayoutVars>
          <dgm:chPref val="3"/>
        </dgm:presLayoutVars>
      </dgm:prSet>
      <dgm:spPr/>
    </dgm:pt>
    <dgm:pt modelId="{5E47EEFD-F49F-4664-85D1-A9FB567E8B01}" type="pres">
      <dgm:prSet presAssocID="{E922F2B0-A247-4686-A9A9-CAF56EFF3145}" presName="hierChild2" presStyleCnt="0"/>
      <dgm:spPr/>
    </dgm:pt>
    <dgm:pt modelId="{1BA5776A-4340-4152-A4F7-245B191B6020}" type="pres">
      <dgm:prSet presAssocID="{3D676381-3ED7-4590-8244-BA487E8C198B}" presName="hierRoot1" presStyleCnt="0"/>
      <dgm:spPr/>
    </dgm:pt>
    <dgm:pt modelId="{65CEF70B-44D7-434C-B68C-0CAD981FC9C6}" type="pres">
      <dgm:prSet presAssocID="{3D676381-3ED7-4590-8244-BA487E8C198B}" presName="composite" presStyleCnt="0"/>
      <dgm:spPr/>
    </dgm:pt>
    <dgm:pt modelId="{79A369FB-5B0B-41AC-AFBE-93D7B3C6A351}" type="pres">
      <dgm:prSet presAssocID="{3D676381-3ED7-4590-8244-BA487E8C198B}" presName="background" presStyleLbl="node0" presStyleIdx="1" presStyleCnt="2"/>
      <dgm:spPr/>
    </dgm:pt>
    <dgm:pt modelId="{3D9071BD-2BA6-43E8-BC9B-C04B96977E9B}" type="pres">
      <dgm:prSet presAssocID="{3D676381-3ED7-4590-8244-BA487E8C198B}" presName="text" presStyleLbl="fgAcc0" presStyleIdx="1" presStyleCnt="2">
        <dgm:presLayoutVars>
          <dgm:chPref val="3"/>
        </dgm:presLayoutVars>
      </dgm:prSet>
      <dgm:spPr/>
    </dgm:pt>
    <dgm:pt modelId="{328E943E-2D8D-46CB-88B3-193AAB6499B5}" type="pres">
      <dgm:prSet presAssocID="{3D676381-3ED7-4590-8244-BA487E8C198B}" presName="hierChild2" presStyleCnt="0"/>
      <dgm:spPr/>
    </dgm:pt>
  </dgm:ptLst>
  <dgm:cxnLst>
    <dgm:cxn modelId="{4534C400-16F2-4566-987B-C4D085E94144}" type="presOf" srcId="{3D676381-3ED7-4590-8244-BA487E8C198B}" destId="{3D9071BD-2BA6-43E8-BC9B-C04B96977E9B}" srcOrd="0" destOrd="0" presId="urn:microsoft.com/office/officeart/2005/8/layout/hierarchy1"/>
    <dgm:cxn modelId="{EA0E4B01-6D66-41E0-9477-82380AC095F0}" type="presOf" srcId="{30CF4FB8-DFD8-4C99-B355-428F5DFC8710}" destId="{2FB86193-60D6-4160-A2C7-0446ED014A17}" srcOrd="0" destOrd="0" presId="urn:microsoft.com/office/officeart/2005/8/layout/hierarchy1"/>
    <dgm:cxn modelId="{FA34C604-73C7-4399-AB34-F161731423E7}" srcId="{30CF4FB8-DFD8-4C99-B355-428F5DFC8710}" destId="{E922F2B0-A247-4686-A9A9-CAF56EFF3145}" srcOrd="0" destOrd="0" parTransId="{05199D5D-4F3D-4E2E-9F7C-0D2720802E78}" sibTransId="{95F9B9C3-B6B5-4460-A384-243487145545}"/>
    <dgm:cxn modelId="{CAD5572F-375E-4C72-8453-6346A1219774}" type="presOf" srcId="{E922F2B0-A247-4686-A9A9-CAF56EFF3145}" destId="{1A73CEDA-E41F-4A13-B6EF-5311F885FF38}" srcOrd="0" destOrd="0" presId="urn:microsoft.com/office/officeart/2005/8/layout/hierarchy1"/>
    <dgm:cxn modelId="{46E3B536-A71D-4B08-97A9-226B72CC983E}" srcId="{30CF4FB8-DFD8-4C99-B355-428F5DFC8710}" destId="{3D676381-3ED7-4590-8244-BA487E8C198B}" srcOrd="1" destOrd="0" parTransId="{5876A36D-A4BA-4A69-92B6-0E7E21DA2420}" sibTransId="{5924578D-7166-4A18-88C6-75CE19EC1BC0}"/>
    <dgm:cxn modelId="{1939FC8C-4F07-45D9-A904-AC9DE7599172}" type="presParOf" srcId="{2FB86193-60D6-4160-A2C7-0446ED014A17}" destId="{FF8C7882-160A-4AF1-AA9C-ADE9CBB39E9E}" srcOrd="0" destOrd="0" presId="urn:microsoft.com/office/officeart/2005/8/layout/hierarchy1"/>
    <dgm:cxn modelId="{DBCE2431-6D78-409D-BEA7-D0F1BA46BC35}" type="presParOf" srcId="{FF8C7882-160A-4AF1-AA9C-ADE9CBB39E9E}" destId="{CCD37BF7-6183-41A6-9593-50617C1E9CFD}" srcOrd="0" destOrd="0" presId="urn:microsoft.com/office/officeart/2005/8/layout/hierarchy1"/>
    <dgm:cxn modelId="{6907C921-D07A-4DC0-8FB3-75608AD791C7}" type="presParOf" srcId="{CCD37BF7-6183-41A6-9593-50617C1E9CFD}" destId="{F13FB461-8D6E-420D-A475-A3BBB4785082}" srcOrd="0" destOrd="0" presId="urn:microsoft.com/office/officeart/2005/8/layout/hierarchy1"/>
    <dgm:cxn modelId="{DBAC8DE5-772E-4EF2-8801-8BBFA9E60B4D}" type="presParOf" srcId="{CCD37BF7-6183-41A6-9593-50617C1E9CFD}" destId="{1A73CEDA-E41F-4A13-B6EF-5311F885FF38}" srcOrd="1" destOrd="0" presId="urn:microsoft.com/office/officeart/2005/8/layout/hierarchy1"/>
    <dgm:cxn modelId="{2E4CFFC1-6158-448D-B774-D8EC2F0FA3F5}" type="presParOf" srcId="{FF8C7882-160A-4AF1-AA9C-ADE9CBB39E9E}" destId="{5E47EEFD-F49F-4664-85D1-A9FB567E8B01}" srcOrd="1" destOrd="0" presId="urn:microsoft.com/office/officeart/2005/8/layout/hierarchy1"/>
    <dgm:cxn modelId="{8060ADBA-FFE9-4DA6-9511-97BEF8BD37C3}" type="presParOf" srcId="{2FB86193-60D6-4160-A2C7-0446ED014A17}" destId="{1BA5776A-4340-4152-A4F7-245B191B6020}" srcOrd="1" destOrd="0" presId="urn:microsoft.com/office/officeart/2005/8/layout/hierarchy1"/>
    <dgm:cxn modelId="{29DDA77A-2300-4DC9-B8B2-D1BA61122BC6}" type="presParOf" srcId="{1BA5776A-4340-4152-A4F7-245B191B6020}" destId="{65CEF70B-44D7-434C-B68C-0CAD981FC9C6}" srcOrd="0" destOrd="0" presId="urn:microsoft.com/office/officeart/2005/8/layout/hierarchy1"/>
    <dgm:cxn modelId="{CFD9E0D4-9DC6-4EA8-B69D-177D005EBA7C}" type="presParOf" srcId="{65CEF70B-44D7-434C-B68C-0CAD981FC9C6}" destId="{79A369FB-5B0B-41AC-AFBE-93D7B3C6A351}" srcOrd="0" destOrd="0" presId="urn:microsoft.com/office/officeart/2005/8/layout/hierarchy1"/>
    <dgm:cxn modelId="{E2CA3B86-5209-46A5-BDC3-98AEABDAC5B6}" type="presParOf" srcId="{65CEF70B-44D7-434C-B68C-0CAD981FC9C6}" destId="{3D9071BD-2BA6-43E8-BC9B-C04B96977E9B}" srcOrd="1" destOrd="0" presId="urn:microsoft.com/office/officeart/2005/8/layout/hierarchy1"/>
    <dgm:cxn modelId="{E3779138-17FD-4C11-9351-37DB43440B82}" type="presParOf" srcId="{1BA5776A-4340-4152-A4F7-245B191B6020}" destId="{328E943E-2D8D-46CB-88B3-193AAB6499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FB461-8D6E-420D-A475-A3BBB4785082}">
      <dsp:nvSpPr>
        <dsp:cNvPr id="0" name=""/>
        <dsp:cNvSpPr/>
      </dsp:nvSpPr>
      <dsp:spPr>
        <a:xfrm>
          <a:off x="1209" y="122113"/>
          <a:ext cx="4244392" cy="2695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3CEDA-E41F-4A13-B6EF-5311F885FF38}">
      <dsp:nvSpPr>
        <dsp:cNvPr id="0" name=""/>
        <dsp:cNvSpPr/>
      </dsp:nvSpPr>
      <dsp:spPr>
        <a:xfrm>
          <a:off x="472808" y="570133"/>
          <a:ext cx="4244392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/>
            <a:t>I hope you enjoyed my PowerPoint.</a:t>
          </a:r>
          <a:endParaRPr lang="en-US" sz="5000" kern="1200"/>
        </a:p>
      </dsp:txBody>
      <dsp:txXfrm>
        <a:off x="551747" y="649072"/>
        <a:ext cx="4086514" cy="2537310"/>
      </dsp:txXfrm>
    </dsp:sp>
    <dsp:sp modelId="{79A369FB-5B0B-41AC-AFBE-93D7B3C6A351}">
      <dsp:nvSpPr>
        <dsp:cNvPr id="0" name=""/>
        <dsp:cNvSpPr/>
      </dsp:nvSpPr>
      <dsp:spPr>
        <a:xfrm>
          <a:off x="5188799" y="122113"/>
          <a:ext cx="4244392" cy="2695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071BD-2BA6-43E8-BC9B-C04B96977E9B}">
      <dsp:nvSpPr>
        <dsp:cNvPr id="0" name=""/>
        <dsp:cNvSpPr/>
      </dsp:nvSpPr>
      <dsp:spPr>
        <a:xfrm>
          <a:off x="5660398" y="570133"/>
          <a:ext cx="4244392" cy="269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u="sng" kern="1200"/>
            <a:t>BY DOLORES WITTS</a:t>
          </a:r>
          <a:endParaRPr lang="en-US" sz="5000" kern="1200"/>
        </a:p>
      </dsp:txBody>
      <dsp:txXfrm>
        <a:off x="5739337" y="649072"/>
        <a:ext cx="4086514" cy="2537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7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7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60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97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8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87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38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82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1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15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9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2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3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4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1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683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arzone.ning.com/profiles/blogs/wildlife-conservation-success-stories-animals-that-are-no-longer" TargetMode="External"/><Relationship Id="rId13" Type="http://schemas.openxmlformats.org/officeDocument/2006/relationships/image" Target="../media/image10.jpeg"/><Relationship Id="rId18" Type="http://schemas.openxmlformats.org/officeDocument/2006/relationships/image" Target="../media/image14.jpeg"/><Relationship Id="rId3" Type="http://schemas.openxmlformats.org/officeDocument/2006/relationships/image" Target="../media/image4.jpeg"/><Relationship Id="rId21" Type="http://schemas.openxmlformats.org/officeDocument/2006/relationships/hyperlink" Target="http://flickr.com/photos/australianalps/6809052056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9.jpeg"/><Relationship Id="rId17" Type="http://schemas.openxmlformats.org/officeDocument/2006/relationships/hyperlink" Target="http://commons.wikimedia.org/wiki/File:A_bull_moose_animal_mammal.jpg" TargetMode="External"/><Relationship Id="rId2" Type="http://schemas.openxmlformats.org/officeDocument/2006/relationships/image" Target="../media/image3.jpeg"/><Relationship Id="rId16" Type="http://schemas.openxmlformats.org/officeDocument/2006/relationships/image" Target="../media/image13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english.se/endangered-animals/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5" Type="http://schemas.openxmlformats.org/officeDocument/2006/relationships/image" Target="../media/image12.jpeg"/><Relationship Id="rId10" Type="http://schemas.openxmlformats.org/officeDocument/2006/relationships/hyperlink" Target="https://www.biologycorner.com/2016/06/28/endangered-species-project/" TargetMode="External"/><Relationship Id="rId19" Type="http://schemas.openxmlformats.org/officeDocument/2006/relationships/hyperlink" Target="http://en.wikipedia.org/wiki/File:Tanzanian_Animals.jpg" TargetMode="External"/><Relationship Id="rId4" Type="http://schemas.openxmlformats.org/officeDocument/2006/relationships/hyperlink" Target="http://ifpnews.com/news/society/environment/2017/02/cultural-activity-needed-to-save-endangered-animal-species/" TargetMode="External"/><Relationship Id="rId9" Type="http://schemas.openxmlformats.org/officeDocument/2006/relationships/image" Target="../media/image7.jpe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Endangered_arctic_-_starving_polar_bear.jpg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eanvillepost.com/2019/04/01/why-recycling-is-a-pseudo-solution-to-reducing-plastic-waste/" TargetMode="External"/><Relationship Id="rId5" Type="http://schemas.openxmlformats.org/officeDocument/2006/relationships/image" Target="../media/image17.jpeg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bhsseniorsciencewiki.wikispaces.com/douglas+moss" TargetMode="External"/><Relationship Id="rId9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Polar_Bear_(js)_2.jpg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all-free-photos.com/show/showphoto.php?idph=PI110055&amp;lang=e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amosmasanimales.com/2020/09/desechos-covid19-afectan-especies-marinas-y-habra-mas-plastico-que-peces-en-los-mares.html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s://www.greanvillepost.com/2019/04/01/why-recycling-is-a-pseudo-solution-to-reducing-plastic-waste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heguardian.com/environment/2011/feb/11/forests-trees-climate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eenpeace.org/denmark/div/organisationer-til-mette-frederiksen-landbruget-har-medansvar-for-skovrydningen-i-amazonas/" TargetMode="External"/><Relationship Id="rId5" Type="http://schemas.openxmlformats.org/officeDocument/2006/relationships/image" Target="../media/image24.jpeg"/><Relationship Id="rId10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pursuit.unimelb.edu.au/articles/why-are-our-rainforests-burning" TargetMode="External"/><Relationship Id="rId9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C6A90B0E-EE9C-B858-95B5-7E7F17E7A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7097" r="-2" b="8506"/>
          <a:stretch/>
        </p:blipFill>
        <p:spPr>
          <a:xfrm>
            <a:off x="20" y="3809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1F58A-C1DD-BC72-7022-9109D32A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7200" b="1" u="sng" cap="all">
                <a:solidFill>
                  <a:srgbClr val="FFFFFF"/>
                </a:solidFill>
              </a:rPr>
              <a:t>By Dolores Witts</a:t>
            </a:r>
            <a:endParaRPr lang="en-US" sz="7200" b="1" cap="all">
              <a:solidFill>
                <a:srgbClr val="FFFFFF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en-US" sz="7200" b="1" u="sng" cap="all">
                <a:solidFill>
                  <a:srgbClr val="FFFFFF"/>
                </a:solidFill>
              </a:rPr>
              <a:t>P4C</a:t>
            </a:r>
            <a:endParaRPr lang="en-US" sz="7200" b="1" cap="all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C3CDC-7EA5-4498-98A3-7176F642D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530" y="3869634"/>
            <a:ext cx="8767860" cy="13881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5400" u="sng" dirty="0">
                <a:solidFill>
                  <a:srgbClr val="FFFFFF"/>
                </a:solidFill>
              </a:rPr>
              <a:t>If animals had a voice what would they say?</a:t>
            </a:r>
            <a:endParaRPr lang="en-US" sz="5400" u="sng" dirty="0">
              <a:solidFill>
                <a:srgbClr val="FFFFFF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5265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1557" y="1616017"/>
            <a:ext cx="3693544" cy="2860493"/>
          </a:xfrm>
        </p:spPr>
        <p:txBody>
          <a:bodyPr anchor="t">
            <a:normAutofit fontScale="90000"/>
          </a:bodyPr>
          <a:lstStyle/>
          <a:p>
            <a:r>
              <a:rPr lang="en-US" sz="2400" dirty="0">
                <a:cs typeface="Angsana New"/>
              </a:rPr>
              <a:t>Arctic Fox , gees golden langur, Orangutans</a:t>
            </a:r>
            <a:r>
              <a:rPr lang="en-US" sz="2000" dirty="0">
                <a:cs typeface="Angsana New"/>
              </a:rPr>
              <a:t>, </a:t>
            </a:r>
            <a:br>
              <a:rPr lang="en-US" sz="2000" dirty="0">
                <a:cs typeface="Angsana New"/>
              </a:rPr>
            </a:br>
            <a:r>
              <a:rPr lang="en-US" sz="2400" dirty="0">
                <a:cs typeface="Angsana New"/>
              </a:rPr>
              <a:t>Red Pandas, penguins, leopards, moose's</a:t>
            </a:r>
            <a:r>
              <a:rPr lang="en-US" sz="2000" dirty="0">
                <a:cs typeface="Angsana New"/>
              </a:rPr>
              <a:t> </a:t>
            </a:r>
            <a:br>
              <a:rPr lang="en-US" sz="2000" dirty="0">
                <a:cs typeface="Angsana New"/>
              </a:rPr>
            </a:br>
            <a:r>
              <a:rPr lang="en-US" sz="2400" dirty="0">
                <a:cs typeface="Angsana New"/>
              </a:rPr>
              <a:t>elephants , tigers, turtles, zebras, gorillas p</a:t>
            </a:r>
            <a:r>
              <a:rPr lang="en-US" sz="2800" dirty="0">
                <a:cs typeface="Angsana New"/>
              </a:rPr>
              <a:t>andas</a:t>
            </a:r>
            <a:br>
              <a:rPr lang="en-US" sz="2800" dirty="0">
                <a:cs typeface="Angsana New"/>
              </a:rPr>
            </a:br>
            <a:r>
              <a:rPr lang="en-US" sz="2400" dirty="0">
                <a:cs typeface="Angsana New"/>
              </a:rPr>
              <a:t>and frogs.</a:t>
            </a:r>
            <a:br>
              <a:rPr lang="en-US" sz="2400" dirty="0">
                <a:cs typeface="Angsana New"/>
              </a:rPr>
            </a:br>
            <a:br>
              <a:rPr lang="en-US" sz="2400" dirty="0">
                <a:cs typeface="Angsana New"/>
              </a:rPr>
            </a:br>
            <a:br>
              <a:rPr lang="en-US" sz="2400" dirty="0">
                <a:cs typeface="Angsana New"/>
              </a:rPr>
            </a:br>
            <a:r>
              <a:rPr lang="en-US" sz="2400" dirty="0">
                <a:solidFill>
                  <a:schemeClr val="accent4"/>
                </a:solidFill>
                <a:cs typeface="Angsana New"/>
              </a:rPr>
              <a:t>All of these animals are</a:t>
            </a:r>
            <a:br>
              <a:rPr lang="en-US" sz="2400" dirty="0">
                <a:cs typeface="Angsana New"/>
              </a:rPr>
            </a:br>
            <a:r>
              <a:rPr lang="en-US" sz="2400" dirty="0">
                <a:solidFill>
                  <a:schemeClr val="accent4"/>
                </a:solidFill>
                <a:cs typeface="Angsana New"/>
              </a:rPr>
              <a:t>Endangered, and so many more. 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533" y="229810"/>
            <a:ext cx="4800600" cy="1066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200" u="sng" dirty="0">
                <a:solidFill>
                  <a:schemeClr val="accent2"/>
                </a:solidFill>
              </a:rPr>
              <a:t>Animal Names that are endangered</a:t>
            </a:r>
          </a:p>
          <a:p>
            <a:pPr algn="l"/>
            <a:endParaRPr lang="en-GB" sz="2200" u="sng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6" name="Picture 5" descr="Red Panda at Daytime · Free Stock Photo">
            <a:extLst>
              <a:ext uri="{FF2B5EF4-FFF2-40B4-BE49-F238E27FC236}">
                <a16:creationId xmlns:a16="http://schemas.microsoft.com/office/drawing/2014/main" id="{909BD78E-8057-3928-79FA-366DFBBFE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12" y="257638"/>
            <a:ext cx="1671053" cy="1109940"/>
          </a:xfrm>
          <a:prstGeom prst="rect">
            <a:avLst/>
          </a:prstGeom>
        </p:spPr>
      </p:pic>
      <p:pic>
        <p:nvPicPr>
          <p:cNvPr id="7" name="Picture 6" descr="A group of cheetahs drinking water&#10;&#10;Description automatically generated">
            <a:extLst>
              <a:ext uri="{FF2B5EF4-FFF2-40B4-BE49-F238E27FC236}">
                <a16:creationId xmlns:a16="http://schemas.microsoft.com/office/drawing/2014/main" id="{2931565B-C6EE-90EF-F1DA-27B64D7D6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10873" y="1613172"/>
            <a:ext cx="1381293" cy="1027364"/>
          </a:xfrm>
          <a:prstGeom prst="rect">
            <a:avLst/>
          </a:prstGeom>
        </p:spPr>
      </p:pic>
      <p:pic>
        <p:nvPicPr>
          <p:cNvPr id="16" name="Picture 15" descr="A tiger and an elephant&#10;&#10;Description automatically generated">
            <a:extLst>
              <a:ext uri="{FF2B5EF4-FFF2-40B4-BE49-F238E27FC236}">
                <a16:creationId xmlns:a16="http://schemas.microsoft.com/office/drawing/2014/main" id="{FDB49EEC-3FFD-75AD-89F1-2B7CD6622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392767" y="2641320"/>
            <a:ext cx="1731545" cy="950829"/>
          </a:xfrm>
          <a:prstGeom prst="rect">
            <a:avLst/>
          </a:prstGeom>
        </p:spPr>
      </p:pic>
      <p:pic>
        <p:nvPicPr>
          <p:cNvPr id="27" name="Picture 26" descr="A panda eating bamboo in a cage&#10;&#10;Description automatically generated">
            <a:extLst>
              <a:ext uri="{FF2B5EF4-FFF2-40B4-BE49-F238E27FC236}">
                <a16:creationId xmlns:a16="http://schemas.microsoft.com/office/drawing/2014/main" id="{A658C54F-8A4C-C65B-C1DE-422349B5F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778753" y="5506725"/>
            <a:ext cx="1602932" cy="1160520"/>
          </a:xfrm>
          <a:prstGeom prst="rect">
            <a:avLst/>
          </a:prstGeom>
        </p:spPr>
      </p:pic>
      <p:pic>
        <p:nvPicPr>
          <p:cNvPr id="32" name="Picture 31" descr="A sea turtle swimming in the ocean&#10;&#10;Description automatically generated">
            <a:extLst>
              <a:ext uri="{FF2B5EF4-FFF2-40B4-BE49-F238E27FC236}">
                <a16:creationId xmlns:a16="http://schemas.microsoft.com/office/drawing/2014/main" id="{01DF9389-1DD4-8381-7C6F-696C659131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664276" y="3011526"/>
            <a:ext cx="1243264" cy="858755"/>
          </a:xfrm>
          <a:prstGeom prst="rect">
            <a:avLst/>
          </a:prstGeom>
        </p:spPr>
      </p:pic>
      <p:pic>
        <p:nvPicPr>
          <p:cNvPr id="37" name="Picture 36" descr="A group of penguins standing on a rock&#10;&#10;Description automatically generated">
            <a:extLst>
              <a:ext uri="{FF2B5EF4-FFF2-40B4-BE49-F238E27FC236}">
                <a16:creationId xmlns:a16="http://schemas.microsoft.com/office/drawing/2014/main" id="{E204145B-7979-F2AD-61CF-FD58D9554C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28929" y="1703320"/>
            <a:ext cx="1544387" cy="857250"/>
          </a:xfrm>
          <a:prstGeom prst="rect">
            <a:avLst/>
          </a:prstGeom>
        </p:spPr>
      </p:pic>
      <p:pic>
        <p:nvPicPr>
          <p:cNvPr id="46" name="Picture 45" descr="Free Images : play, cute, wildlife, zoo, mammal, fauna, primate, wild ...">
            <a:extLst>
              <a:ext uri="{FF2B5EF4-FFF2-40B4-BE49-F238E27FC236}">
                <a16:creationId xmlns:a16="http://schemas.microsoft.com/office/drawing/2014/main" id="{669239C6-F7B8-7B76-A2FD-D706A78AC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7024" y="221947"/>
            <a:ext cx="1142806" cy="814010"/>
          </a:xfrm>
          <a:prstGeom prst="rect">
            <a:avLst/>
          </a:prstGeom>
        </p:spPr>
      </p:pic>
      <p:pic>
        <p:nvPicPr>
          <p:cNvPr id="47" name="Picture 46" descr="A white wolf in the snow&#10;&#10;Description automatically generated">
            <a:extLst>
              <a:ext uri="{FF2B5EF4-FFF2-40B4-BE49-F238E27FC236}">
                <a16:creationId xmlns:a16="http://schemas.microsoft.com/office/drawing/2014/main" id="{F96C9C70-72EE-E268-B039-152598C863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44318" y="442232"/>
            <a:ext cx="2025650" cy="1159631"/>
          </a:xfrm>
          <a:prstGeom prst="rect">
            <a:avLst/>
          </a:prstGeom>
        </p:spPr>
      </p:pic>
      <p:pic>
        <p:nvPicPr>
          <p:cNvPr id="50" name="Picture 49" descr="Gorilla Male Endangered Species · Free photo on Pixabay">
            <a:extLst>
              <a:ext uri="{FF2B5EF4-FFF2-40B4-BE49-F238E27FC236}">
                <a16:creationId xmlns:a16="http://schemas.microsoft.com/office/drawing/2014/main" id="{9C78A441-7DFC-0FF8-7084-7C2E8DCC27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69540" y="4185522"/>
            <a:ext cx="1644955" cy="943884"/>
          </a:xfrm>
          <a:prstGeom prst="rect">
            <a:avLst/>
          </a:prstGeom>
        </p:spPr>
      </p:pic>
      <p:pic>
        <p:nvPicPr>
          <p:cNvPr id="51" name="Picture 50" descr="Free photo: Snow Leopard, Close, Profile, Cat - Free Image on Pixabay ...">
            <a:extLst>
              <a:ext uri="{FF2B5EF4-FFF2-40B4-BE49-F238E27FC236}">
                <a16:creationId xmlns:a16="http://schemas.microsoft.com/office/drawing/2014/main" id="{2C5E6451-0240-39A0-D928-58BB145587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17743" y="1119542"/>
            <a:ext cx="1763283" cy="1213153"/>
          </a:xfrm>
          <a:prstGeom prst="rect">
            <a:avLst/>
          </a:prstGeom>
        </p:spPr>
      </p:pic>
      <p:pic>
        <p:nvPicPr>
          <p:cNvPr id="56" name="Picture 55" descr="A moose lying in the grass&#10;&#10;Description automatically generated">
            <a:extLst>
              <a:ext uri="{FF2B5EF4-FFF2-40B4-BE49-F238E27FC236}">
                <a16:creationId xmlns:a16="http://schemas.microsoft.com/office/drawing/2014/main" id="{79E15635-F980-FDD4-7906-56B739CE47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149474" y="2577239"/>
            <a:ext cx="1995715" cy="1318383"/>
          </a:xfrm>
          <a:prstGeom prst="rect">
            <a:avLst/>
          </a:prstGeom>
        </p:spPr>
      </p:pic>
      <p:pic>
        <p:nvPicPr>
          <p:cNvPr id="59" name="Picture 58" descr="A group of zebras standing in a field&#10;&#10;Description automatically generated">
            <a:extLst>
              <a:ext uri="{FF2B5EF4-FFF2-40B4-BE49-F238E27FC236}">
                <a16:creationId xmlns:a16="http://schemas.microsoft.com/office/drawing/2014/main" id="{D1B6A27C-3C4F-9FEC-42B3-3198C5428A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783374" y="3976696"/>
            <a:ext cx="2612573" cy="1297866"/>
          </a:xfrm>
          <a:prstGeom prst="rect">
            <a:avLst/>
          </a:prstGeom>
        </p:spPr>
      </p:pic>
      <p:pic>
        <p:nvPicPr>
          <p:cNvPr id="67" name="Picture 66" descr="A yellow and black frog&#10;&#10;Description automatically generated">
            <a:extLst>
              <a:ext uri="{FF2B5EF4-FFF2-40B4-BE49-F238E27FC236}">
                <a16:creationId xmlns:a16="http://schemas.microsoft.com/office/drawing/2014/main" id="{77AB1885-277A-5AAD-5AA5-756988A2DF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406498" y="5325765"/>
            <a:ext cx="2073881" cy="139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7A59776-5948-400C-9935-7464561E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9D93A-127D-DA2E-7DB4-8AF369E0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3" y="609600"/>
            <a:ext cx="3108960" cy="2362610"/>
          </a:xfrm>
        </p:spPr>
        <p:txBody>
          <a:bodyPr>
            <a:normAutofit/>
          </a:bodyPr>
          <a:lstStyle/>
          <a:p>
            <a:pPr algn="r"/>
            <a:r>
              <a:rPr lang="en-GB" sz="2800" u="sng">
                <a:cs typeface="Angsana New"/>
              </a:rPr>
              <a:t>Introduction</a:t>
            </a:r>
            <a:endParaRPr lang="en-GB" sz="2800" u="s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10905-5873-7B25-12CF-97F849090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923" y="609600"/>
            <a:ext cx="6628583" cy="2362611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0">
              <a:buNone/>
            </a:pPr>
            <a:r>
              <a:rPr lang="en-GB" sz="1800"/>
              <a:t>Animals and biomes are getting destroyed because of humans. In this PowerPoint you will hear about polar deserts, under the sea and the rainforests.</a:t>
            </a:r>
          </a:p>
        </p:txBody>
      </p:sp>
      <p:pic>
        <p:nvPicPr>
          <p:cNvPr id="6" name="Picture 5" descr="A pile of cut trees in a forest&#10;&#10;Description automatically generated">
            <a:extLst>
              <a:ext uri="{FF2B5EF4-FFF2-40B4-BE49-F238E27FC236}">
                <a16:creationId xmlns:a16="http://schemas.microsoft.com/office/drawing/2014/main" id="{09C81E9B-B9F6-BDA7-3EC4-8BAC8C59F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739" r="9854" b="-1"/>
          <a:stretch/>
        </p:blipFill>
        <p:spPr>
          <a:xfrm>
            <a:off x="895352" y="3225959"/>
            <a:ext cx="334092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3" name="Picture 12" descr="A turtle in a net&#10;&#10;Description automatically generated">
            <a:extLst>
              <a:ext uri="{FF2B5EF4-FFF2-40B4-BE49-F238E27FC236}">
                <a16:creationId xmlns:a16="http://schemas.microsoft.com/office/drawing/2014/main" id="{6BE63A3B-9735-91E8-F4C6-F82570F7F1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4342" r="25553" b="2"/>
          <a:stretch/>
        </p:blipFill>
        <p:spPr>
          <a:xfrm>
            <a:off x="4413020" y="3225959"/>
            <a:ext cx="333756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Picture 9" descr="A polar bear walking on ice&#10;&#10;Description automatically generated">
            <a:extLst>
              <a:ext uri="{FF2B5EF4-FFF2-40B4-BE49-F238E27FC236}">
                <a16:creationId xmlns:a16="http://schemas.microsoft.com/office/drawing/2014/main" id="{6D90C965-D6BC-4F8A-02BC-8E56853CC1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7693" r="22202" b="2"/>
          <a:stretch/>
        </p:blipFill>
        <p:spPr>
          <a:xfrm>
            <a:off x="7927327" y="3225959"/>
            <a:ext cx="333756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4AF2DF-83B2-65B1-C394-B2978D767EF3}"/>
              </a:ext>
            </a:extLst>
          </p:cNvPr>
          <p:cNvSpPr txBox="1"/>
          <p:nvPr/>
        </p:nvSpPr>
        <p:spPr>
          <a:xfrm>
            <a:off x="8563506" y="5703791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C7C2E3-19F3-8B06-ACAA-C9AC4202886D}"/>
              </a:ext>
            </a:extLst>
          </p:cNvPr>
          <p:cNvSpPr txBox="1"/>
          <p:nvPr/>
        </p:nvSpPr>
        <p:spPr>
          <a:xfrm>
            <a:off x="5020345" y="5703791"/>
            <a:ext cx="2730235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DD1F3-F5CC-F0D1-46D0-F7264D8C9CEE}"/>
              </a:ext>
            </a:extLst>
          </p:cNvPr>
          <p:cNvSpPr txBox="1"/>
          <p:nvPr/>
        </p:nvSpPr>
        <p:spPr>
          <a:xfrm>
            <a:off x="1534892" y="5703791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30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7A59776-5948-400C-9935-7464561E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7D7FB-96D7-375D-2A62-82A540D3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3" y="609600"/>
            <a:ext cx="3108960" cy="23626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u="sng"/>
              <a:t>Polar deserts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AD4A1E-840F-8701-84B5-9F46A30905F2}"/>
              </a:ext>
            </a:extLst>
          </p:cNvPr>
          <p:cNvSpPr txBox="1"/>
          <p:nvPr/>
        </p:nvSpPr>
        <p:spPr>
          <a:xfrm>
            <a:off x="4537923" y="609600"/>
            <a:ext cx="6628583" cy="23626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Polar bears are endangered because of humans. The planet is becoming hotter so icecaps are melting! </a:t>
            </a: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</a:pP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</a:pPr>
            <a:r>
              <a:rPr lang="en-US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Polar bears would say you are melting my home!!!! Please reduce your carbon footprint.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</a:pP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</a:pP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</a:pPr>
            <a:endParaRPr lang="en-US" cap="small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6" name="Picture 5" descr="A polar bear standing on ice&#10;&#10;Description automatically generated">
            <a:extLst>
              <a:ext uri="{FF2B5EF4-FFF2-40B4-BE49-F238E27FC236}">
                <a16:creationId xmlns:a16="http://schemas.microsoft.com/office/drawing/2014/main" id="{B576F366-F842-ACF2-A963-DDE6B247C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64" r="15862" b="5"/>
          <a:stretch/>
        </p:blipFill>
        <p:spPr>
          <a:xfrm>
            <a:off x="895352" y="3225959"/>
            <a:ext cx="334092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" name="Content Placeholder 3" descr="A polar bear walking on ice&#10;&#10;Description automatically generated">
            <a:extLst>
              <a:ext uri="{FF2B5EF4-FFF2-40B4-BE49-F238E27FC236}">
                <a16:creationId xmlns:a16="http://schemas.microsoft.com/office/drawing/2014/main" id="{314A0E23-B3BD-B4D9-0043-BCEEC7412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18675" b="-1"/>
          <a:stretch/>
        </p:blipFill>
        <p:spPr>
          <a:xfrm>
            <a:off x="4413020" y="3225959"/>
            <a:ext cx="333756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3" name="Picture 2" descr="Free Images : nature, formation, glacier, iceberg, chile, patagonia ...">
            <a:extLst>
              <a:ext uri="{FF2B5EF4-FFF2-40B4-BE49-F238E27FC236}">
                <a16:creationId xmlns:a16="http://schemas.microsoft.com/office/drawing/2014/main" id="{CCC050DF-34B3-55CB-6FF1-D921C0E85E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43" r="6751" b="-1"/>
          <a:stretch/>
        </p:blipFill>
        <p:spPr>
          <a:xfrm>
            <a:off x="7927327" y="3225959"/>
            <a:ext cx="333756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AB1FD-8871-D4BC-0B66-AD06101D402B}"/>
              </a:ext>
            </a:extLst>
          </p:cNvPr>
          <p:cNvSpPr txBox="1"/>
          <p:nvPr/>
        </p:nvSpPr>
        <p:spPr>
          <a:xfrm>
            <a:off x="5049199" y="5703791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77D0C-421C-94B0-8195-F97BDB180CC4}"/>
              </a:ext>
            </a:extLst>
          </p:cNvPr>
          <p:cNvSpPr txBox="1"/>
          <p:nvPr/>
        </p:nvSpPr>
        <p:spPr>
          <a:xfrm>
            <a:off x="1534892" y="5703791"/>
            <a:ext cx="27013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457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3FAE-1B7B-8A81-F2BD-886E98E3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714" y="609600"/>
            <a:ext cx="6542315" cy="1905000"/>
          </a:xfrm>
        </p:spPr>
        <p:txBody>
          <a:bodyPr>
            <a:normAutofit/>
          </a:bodyPr>
          <a:lstStyle/>
          <a:p>
            <a:r>
              <a:rPr lang="en-GB" u="sng">
                <a:cs typeface="Angsana New"/>
              </a:rPr>
              <a:t>Under The Sea</a:t>
            </a:r>
            <a:endParaRPr lang="en-GB" u="sng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5C24E75-0BC4-0E2A-665D-2782AD227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5" y="609600"/>
            <a:ext cx="3903181" cy="5725886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dirty="0"/>
              <a:t>Under the sea is endangered because of all of us putting rubbish in the ocean which is polluting the seas and endangering the sea life.</a:t>
            </a:r>
          </a:p>
          <a:p>
            <a:pPr marL="228600" indent="0">
              <a:buNone/>
            </a:pPr>
            <a:endParaRPr lang="en-US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28600" indent="0">
              <a:buNone/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animals will say please stop littering my home!!!!!!! And eating us!!!!!!!!</a:t>
            </a:r>
          </a:p>
        </p:txBody>
      </p:sp>
      <p:pic>
        <p:nvPicPr>
          <p:cNvPr id="4" name="Content Placeholder 3" descr="A turtle in a net&#10;&#10;Description automatically generated">
            <a:extLst>
              <a:ext uri="{FF2B5EF4-FFF2-40B4-BE49-F238E27FC236}">
                <a16:creationId xmlns:a16="http://schemas.microsoft.com/office/drawing/2014/main" id="{26C19884-A9CC-F4CA-FC9F-AA22FF96C9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991" r="29203" b="2"/>
          <a:stretch/>
        </p:blipFill>
        <p:spPr>
          <a:xfrm>
            <a:off x="5055764" y="2666999"/>
            <a:ext cx="2990088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 descr="A turtle swimming in the water with a mask floating on it&#10;&#10;Description automatically generated">
            <a:extLst>
              <a:ext uri="{FF2B5EF4-FFF2-40B4-BE49-F238E27FC236}">
                <a16:creationId xmlns:a16="http://schemas.microsoft.com/office/drawing/2014/main" id="{ACDC630A-1C17-1C8B-B152-0038E8847A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9071" r="8086" b="2"/>
          <a:stretch/>
        </p:blipFill>
        <p:spPr>
          <a:xfrm>
            <a:off x="8447321" y="2666999"/>
            <a:ext cx="299180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256B0-8530-BB2D-8384-5C5EB79BC415}"/>
              </a:ext>
            </a:extLst>
          </p:cNvPr>
          <p:cNvSpPr txBox="1"/>
          <p:nvPr/>
        </p:nvSpPr>
        <p:spPr>
          <a:xfrm>
            <a:off x="5315617" y="5144831"/>
            <a:ext cx="2730235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ACF53-1CC1-A294-BED8-F66F97418ADB}"/>
              </a:ext>
            </a:extLst>
          </p:cNvPr>
          <p:cNvSpPr txBox="1"/>
          <p:nvPr/>
        </p:nvSpPr>
        <p:spPr>
          <a:xfrm>
            <a:off x="8545380" y="5144831"/>
            <a:ext cx="289374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575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7A59776-5948-400C-9935-7464561E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45677-6BD3-0CC8-53AC-62789B77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3" y="609600"/>
            <a:ext cx="3108960" cy="2362610"/>
          </a:xfrm>
        </p:spPr>
        <p:txBody>
          <a:bodyPr>
            <a:normAutofit/>
          </a:bodyPr>
          <a:lstStyle/>
          <a:p>
            <a:pPr algn="r"/>
            <a:r>
              <a:rPr lang="en-GB" sz="2800" u="sng">
                <a:cs typeface="Angsana New"/>
              </a:rPr>
              <a:t> The Rainforest</a:t>
            </a:r>
            <a:endParaRPr lang="en-GB" sz="2800" u="sng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4527BE-9858-44B0-80EB-CCE494E4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923" y="609600"/>
            <a:ext cx="6628583" cy="2362611"/>
          </a:xfrm>
        </p:spPr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1800" dirty="0"/>
              <a:t>Rainforests are getting bulldozed. 200, 000 acres of a rainforest is destroyed every day for lots of different things like palm oil, electricity and the cattle industry. </a:t>
            </a:r>
            <a:endParaRPr lang="en-US" sz="1800"/>
          </a:p>
          <a:p>
            <a:pPr marL="228600" indent="0">
              <a:buNone/>
            </a:pPr>
            <a:endParaRPr lang="en-US" sz="18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228600" indent="0">
              <a:buNone/>
            </a:pPr>
            <a:r>
              <a:rPr lang="en-US" sz="18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animals would say is stop cutting down my home and killing my family. So that you can have shampoo, coffee, and makeup. </a:t>
            </a:r>
          </a:p>
        </p:txBody>
      </p:sp>
      <p:pic>
        <p:nvPicPr>
          <p:cNvPr id="7" name="Picture 6" descr="A forest fire with smoke and trees&#10;&#10;Description automatically generated">
            <a:extLst>
              <a:ext uri="{FF2B5EF4-FFF2-40B4-BE49-F238E27FC236}">
                <a16:creationId xmlns:a16="http://schemas.microsoft.com/office/drawing/2014/main" id="{640104BB-F8E4-D04B-4534-42D636316A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138" r="11389" b="-4"/>
          <a:stretch/>
        </p:blipFill>
        <p:spPr>
          <a:xfrm>
            <a:off x="895352" y="3225959"/>
            <a:ext cx="3340921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4" name="Content Placeholder 3" descr="A forest fire with smoke and trees&#10;&#10;Description automatically generated">
            <a:extLst>
              <a:ext uri="{FF2B5EF4-FFF2-40B4-BE49-F238E27FC236}">
                <a16:creationId xmlns:a16="http://schemas.microsoft.com/office/drawing/2014/main" id="{3789ADB0-8831-D6FC-98E3-98FF15ACC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6567" r="244" b="5"/>
          <a:stretch/>
        </p:blipFill>
        <p:spPr>
          <a:xfrm>
            <a:off x="4413020" y="3225959"/>
            <a:ext cx="333756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0" name="Picture 9" descr="Aerial view of a forest&#10;&#10;Description automatically generated">
            <a:extLst>
              <a:ext uri="{FF2B5EF4-FFF2-40B4-BE49-F238E27FC236}">
                <a16:creationId xmlns:a16="http://schemas.microsoft.com/office/drawing/2014/main" id="{A30F38DA-68F4-3BFB-C8A1-1B8DFE26A8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9047" r="6174" b="1"/>
          <a:stretch/>
        </p:blipFill>
        <p:spPr>
          <a:xfrm>
            <a:off x="7927327" y="3225959"/>
            <a:ext cx="3337560" cy="2677887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ECDA4-69F5-921E-1246-BB7F306D0026}"/>
              </a:ext>
            </a:extLst>
          </p:cNvPr>
          <p:cNvSpPr txBox="1"/>
          <p:nvPr/>
        </p:nvSpPr>
        <p:spPr>
          <a:xfrm>
            <a:off x="5190264" y="5703791"/>
            <a:ext cx="2560316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44411-7098-0D0B-7A30-7EFC55547BA8}"/>
              </a:ext>
            </a:extLst>
          </p:cNvPr>
          <p:cNvSpPr txBox="1"/>
          <p:nvPr/>
        </p:nvSpPr>
        <p:spPr>
          <a:xfrm>
            <a:off x="1512449" y="5703791"/>
            <a:ext cx="272382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5CD35-4748-D3FD-1D3A-6F8F5B747A10}"/>
              </a:ext>
            </a:extLst>
          </p:cNvPr>
          <p:cNvSpPr txBox="1"/>
          <p:nvPr/>
        </p:nvSpPr>
        <p:spPr>
          <a:xfrm>
            <a:off x="8541063" y="5703791"/>
            <a:ext cx="272382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7020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F069-426A-B6C2-0513-A437441F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GB" u="sng"/>
              <a:t>THE END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53CCCB0-3316-474C-8248-763C49BD27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240428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0628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he End Movie Ending Screen On Cement Free Stock Photo - Public Domain ...">
            <a:extLst>
              <a:ext uri="{FF2B5EF4-FFF2-40B4-BE49-F238E27FC236}">
                <a16:creationId xmlns:a16="http://schemas.microsoft.com/office/drawing/2014/main" id="{5949FDA3-EA02-8EBE-401F-F2F5374C6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4316" y="643467"/>
            <a:ext cx="57433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632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Mesh</vt:lpstr>
      <vt:lpstr>By Dolores Witts P4C</vt:lpstr>
      <vt:lpstr>Arctic Fox , gees golden langur, Orangutans,  Red Pandas, penguins, leopards, moose's  elephants , tigers, turtles, zebras, gorillas pandas and frogs.   All of these animals are Endangered, and so many more. </vt:lpstr>
      <vt:lpstr>Introduction</vt:lpstr>
      <vt:lpstr>Polar deserts</vt:lpstr>
      <vt:lpstr>Under The Sea</vt:lpstr>
      <vt:lpstr> The Rainforest</vt:lpstr>
      <vt:lpstr>THE END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841</cp:revision>
  <dcterms:created xsi:type="dcterms:W3CDTF">2024-02-10T17:18:41Z</dcterms:created>
  <dcterms:modified xsi:type="dcterms:W3CDTF">2024-02-27T13:50:19Z</dcterms:modified>
</cp:coreProperties>
</file>