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handoutMasterIdLst>
    <p:handoutMasterId r:id="rId14"/>
  </p:handoutMasterIdLst>
  <p:sldIdLst>
    <p:sldId id="256" r:id="rId2"/>
    <p:sldId id="260" r:id="rId3"/>
    <p:sldId id="261" r:id="rId4"/>
    <p:sldId id="257" r:id="rId5"/>
    <p:sldId id="262" r:id="rId6"/>
    <p:sldId id="258" r:id="rId7"/>
    <p:sldId id="259" r:id="rId8"/>
    <p:sldId id="263" r:id="rId9"/>
    <p:sldId id="264" r:id="rId10"/>
    <p:sldId id="265" r:id="rId11"/>
    <p:sldId id="266" r:id="rId12"/>
    <p:sldId id="26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318D864-E793-48DE-84B7-2AF10AFDAF4D}" type="datetimeFigureOut">
              <a:rPr lang="en-US" smtClean="0"/>
              <a:pPr/>
              <a:t>9/30/2019</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CC13ECB-E580-482E-8D60-5ED569B55C1D}" type="slidenum">
              <a:rPr lang="en-GB" smtClean="0"/>
              <a:pPr/>
              <a:t>‹#›</a:t>
            </a:fld>
            <a:endParaRPr lang="en-GB"/>
          </a:p>
        </p:txBody>
      </p:sp>
    </p:spTree>
    <p:extLst>
      <p:ext uri="{BB962C8B-B14F-4D97-AF65-F5344CB8AC3E}">
        <p14:creationId xmlns:p14="http://schemas.microsoft.com/office/powerpoint/2010/main" xmlns="" val="416316815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C88315E7-2067-473C-A167-91379AA186E4}" type="datetimeFigureOut">
              <a:rPr lang="en-US" smtClean="0"/>
              <a:pPr/>
              <a:t>9/30/2019</a:t>
            </a:fld>
            <a:endParaRPr lang="en-GB"/>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GB"/>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0934FDC2-CDD4-4049-9E1F-0B3C205B49DC}"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88315E7-2067-473C-A167-91379AA186E4}" type="datetimeFigureOut">
              <a:rPr lang="en-US" smtClean="0"/>
              <a:pPr/>
              <a:t>9/30/2019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934FDC2-CDD4-4049-9E1F-0B3C205B49DC}"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88315E7-2067-473C-A167-91379AA186E4}" type="datetimeFigureOut">
              <a:rPr lang="en-US" smtClean="0"/>
              <a:pPr/>
              <a:t>9/30/2019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934FDC2-CDD4-4049-9E1F-0B3C205B49DC}"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C88315E7-2067-473C-A167-91379AA186E4}" type="datetimeFigureOut">
              <a:rPr lang="en-US" smtClean="0"/>
              <a:pPr/>
              <a:t>9/30/2019</a:t>
            </a:fld>
            <a:endParaRPr lang="en-GB"/>
          </a:p>
        </p:txBody>
      </p:sp>
      <p:sp>
        <p:nvSpPr>
          <p:cNvPr id="9" name="Slide Number Placeholder 8"/>
          <p:cNvSpPr>
            <a:spLocks noGrp="1"/>
          </p:cNvSpPr>
          <p:nvPr>
            <p:ph type="sldNum" sz="quarter" idx="15"/>
          </p:nvPr>
        </p:nvSpPr>
        <p:spPr/>
        <p:txBody>
          <a:bodyPr rtlCol="0"/>
          <a:lstStyle/>
          <a:p>
            <a:fld id="{0934FDC2-CDD4-4049-9E1F-0B3C205B49DC}" type="slidenum">
              <a:rPr lang="en-GB" smtClean="0"/>
              <a:pPr/>
              <a:t>‹#›</a:t>
            </a:fld>
            <a:endParaRPr lang="en-GB"/>
          </a:p>
        </p:txBody>
      </p:sp>
      <p:sp>
        <p:nvSpPr>
          <p:cNvPr id="10" name="Footer Placeholder 9"/>
          <p:cNvSpPr>
            <a:spLocks noGrp="1"/>
          </p:cNvSpPr>
          <p:nvPr>
            <p:ph type="ftr" sz="quarter" idx="16"/>
          </p:nvPr>
        </p:nvSpPr>
        <p:spPr/>
        <p:txBody>
          <a:bodyPr rtlCol="0"/>
          <a:lstStyle/>
          <a:p>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C88315E7-2067-473C-A167-91379AA186E4}" type="datetimeFigureOut">
              <a:rPr lang="en-US" smtClean="0"/>
              <a:pPr/>
              <a:t>9/30/2019</a:t>
            </a:fld>
            <a:endParaRPr lang="en-GB"/>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GB"/>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0934FDC2-CDD4-4049-9E1F-0B3C205B49DC}"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C88315E7-2067-473C-A167-91379AA186E4}" type="datetimeFigureOut">
              <a:rPr lang="en-US" smtClean="0"/>
              <a:pPr/>
              <a:t>9/30/2019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934FDC2-CDD4-4049-9E1F-0B3C205B49DC}" type="slidenum">
              <a:rPr lang="en-GB" smtClean="0"/>
              <a:pPr/>
              <a:t>‹#›</a:t>
            </a:fld>
            <a:endParaRPr lang="en-GB"/>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C88315E7-2067-473C-A167-91379AA186E4}" type="datetimeFigureOut">
              <a:rPr lang="en-US" smtClean="0"/>
              <a:pPr/>
              <a:t>9/30/2019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934FDC2-CDD4-4049-9E1F-0B3C205B49DC}" type="slidenum">
              <a:rPr lang="en-GB" smtClean="0"/>
              <a:pPr/>
              <a:t>‹#›</a:t>
            </a:fld>
            <a:endParaRPr lang="en-GB"/>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C88315E7-2067-473C-A167-91379AA186E4}" type="datetimeFigureOut">
              <a:rPr lang="en-US" smtClean="0"/>
              <a:pPr/>
              <a:t>9/30/2019</a:t>
            </a:fld>
            <a:endParaRPr lang="en-GB"/>
          </a:p>
        </p:txBody>
      </p:sp>
      <p:sp>
        <p:nvSpPr>
          <p:cNvPr id="7" name="Slide Number Placeholder 6"/>
          <p:cNvSpPr>
            <a:spLocks noGrp="1"/>
          </p:cNvSpPr>
          <p:nvPr>
            <p:ph type="sldNum" sz="quarter" idx="11"/>
          </p:nvPr>
        </p:nvSpPr>
        <p:spPr/>
        <p:txBody>
          <a:bodyPr rtlCol="0"/>
          <a:lstStyle/>
          <a:p>
            <a:fld id="{0934FDC2-CDD4-4049-9E1F-0B3C205B49DC}" type="slidenum">
              <a:rPr lang="en-GB" smtClean="0"/>
              <a:pPr/>
              <a:t>‹#›</a:t>
            </a:fld>
            <a:endParaRPr lang="en-GB"/>
          </a:p>
        </p:txBody>
      </p:sp>
      <p:sp>
        <p:nvSpPr>
          <p:cNvPr id="8" name="Footer Placeholder 7"/>
          <p:cNvSpPr>
            <a:spLocks noGrp="1"/>
          </p:cNvSpPr>
          <p:nvPr>
            <p:ph type="ftr" sz="quarter" idx="12"/>
          </p:nvPr>
        </p:nvSpPr>
        <p:spPr/>
        <p:txBody>
          <a:bodyPr rtlCol="0"/>
          <a:lstStyle/>
          <a:p>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8315E7-2067-473C-A167-91379AA186E4}" type="datetimeFigureOut">
              <a:rPr lang="en-US" smtClean="0"/>
              <a:pPr/>
              <a:t>9/30/2019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934FDC2-CDD4-4049-9E1F-0B3C205B49DC}"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C88315E7-2067-473C-A167-91379AA186E4}" type="datetimeFigureOut">
              <a:rPr lang="en-US" smtClean="0"/>
              <a:pPr/>
              <a:t>9/30/2019</a:t>
            </a:fld>
            <a:endParaRPr lang="en-GB"/>
          </a:p>
        </p:txBody>
      </p:sp>
      <p:sp>
        <p:nvSpPr>
          <p:cNvPr id="22" name="Slide Number Placeholder 21"/>
          <p:cNvSpPr>
            <a:spLocks noGrp="1"/>
          </p:cNvSpPr>
          <p:nvPr>
            <p:ph type="sldNum" sz="quarter" idx="15"/>
          </p:nvPr>
        </p:nvSpPr>
        <p:spPr/>
        <p:txBody>
          <a:bodyPr rtlCol="0"/>
          <a:lstStyle/>
          <a:p>
            <a:fld id="{0934FDC2-CDD4-4049-9E1F-0B3C205B49DC}" type="slidenum">
              <a:rPr lang="en-GB" smtClean="0"/>
              <a:pPr/>
              <a:t>‹#›</a:t>
            </a:fld>
            <a:endParaRPr lang="en-GB"/>
          </a:p>
        </p:txBody>
      </p:sp>
      <p:sp>
        <p:nvSpPr>
          <p:cNvPr id="23" name="Footer Placeholder 22"/>
          <p:cNvSpPr>
            <a:spLocks noGrp="1"/>
          </p:cNvSpPr>
          <p:nvPr>
            <p:ph type="ftr" sz="quarter" idx="16"/>
          </p:nvPr>
        </p:nvSpPr>
        <p:spPr/>
        <p:txBody>
          <a:bodyPr rtlCol="0"/>
          <a:lstStyle/>
          <a:p>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C88315E7-2067-473C-A167-91379AA186E4}" type="datetimeFigureOut">
              <a:rPr lang="en-US" smtClean="0"/>
              <a:pPr/>
              <a:t>9/30/2019</a:t>
            </a:fld>
            <a:endParaRPr lang="en-GB"/>
          </a:p>
        </p:txBody>
      </p:sp>
      <p:sp>
        <p:nvSpPr>
          <p:cNvPr id="18" name="Slide Number Placeholder 17"/>
          <p:cNvSpPr>
            <a:spLocks noGrp="1"/>
          </p:cNvSpPr>
          <p:nvPr>
            <p:ph type="sldNum" sz="quarter" idx="11"/>
          </p:nvPr>
        </p:nvSpPr>
        <p:spPr/>
        <p:txBody>
          <a:bodyPr rtlCol="0"/>
          <a:lstStyle/>
          <a:p>
            <a:fld id="{0934FDC2-CDD4-4049-9E1F-0B3C205B49DC}" type="slidenum">
              <a:rPr lang="en-GB" smtClean="0"/>
              <a:pPr/>
              <a:t>‹#›</a:t>
            </a:fld>
            <a:endParaRPr lang="en-GB"/>
          </a:p>
        </p:txBody>
      </p:sp>
      <p:sp>
        <p:nvSpPr>
          <p:cNvPr id="21" name="Footer Placeholder 20"/>
          <p:cNvSpPr>
            <a:spLocks noGrp="1"/>
          </p:cNvSpPr>
          <p:nvPr>
            <p:ph type="ftr" sz="quarter" idx="12"/>
          </p:nvPr>
        </p:nvSpPr>
        <p:spPr/>
        <p:txBody>
          <a:bodyPr rtlCol="0"/>
          <a:lstStyle/>
          <a:p>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66">
            <a:alpha val="0"/>
          </a:srgbClr>
        </a:solid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C88315E7-2067-473C-A167-91379AA186E4}" type="datetimeFigureOut">
              <a:rPr lang="en-US" smtClean="0"/>
              <a:pPr/>
              <a:t>9/30/2019</a:t>
            </a:fld>
            <a:endParaRPr lang="en-GB"/>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GB"/>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0934FDC2-CDD4-4049-9E1F-0B3C205B49DC}"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57158" y="428604"/>
            <a:ext cx="8429684" cy="5078313"/>
          </a:xfrm>
          <a:prstGeom prst="rect">
            <a:avLst/>
          </a:prstGeom>
          <a:noFill/>
        </p:spPr>
        <p:txBody>
          <a:bodyPr wrap="square" rtlCol="0">
            <a:spAutoFit/>
          </a:bodyPr>
          <a:lstStyle/>
          <a:p>
            <a:pPr algn="ctr"/>
            <a:endParaRPr lang="en-GB" sz="3600" dirty="0" smtClean="0">
              <a:latin typeface="Comic Sans MS" pitchFamily="66" charset="0"/>
            </a:endParaRPr>
          </a:p>
          <a:p>
            <a:pPr algn="ctr"/>
            <a:r>
              <a:rPr lang="en-GB" sz="3600" dirty="0" smtClean="0">
                <a:latin typeface="Comic Sans MS" pitchFamily="66" charset="0"/>
              </a:rPr>
              <a:t>Tuesday 24</a:t>
            </a:r>
            <a:r>
              <a:rPr lang="en-GB" sz="3600" baseline="30000" dirty="0" smtClean="0">
                <a:latin typeface="Comic Sans MS" pitchFamily="66" charset="0"/>
              </a:rPr>
              <a:t>th</a:t>
            </a:r>
            <a:r>
              <a:rPr lang="en-GB" sz="3600" dirty="0" smtClean="0">
                <a:latin typeface="Comic Sans MS" pitchFamily="66" charset="0"/>
              </a:rPr>
              <a:t> September 2019</a:t>
            </a:r>
          </a:p>
          <a:p>
            <a:pPr algn="ctr"/>
            <a:endParaRPr lang="en-GB" sz="3600" dirty="0" smtClean="0">
              <a:latin typeface="Comic Sans MS" pitchFamily="66" charset="0"/>
            </a:endParaRPr>
          </a:p>
          <a:p>
            <a:pPr algn="ctr"/>
            <a:r>
              <a:rPr lang="en-GB" sz="3600" dirty="0" smtClean="0">
                <a:latin typeface="Comic Sans MS" pitchFamily="66" charset="0"/>
              </a:rPr>
              <a:t>Nursery Parents Workshop</a:t>
            </a:r>
          </a:p>
          <a:p>
            <a:pPr algn="ctr"/>
            <a:endParaRPr lang="en-GB" sz="3600" dirty="0">
              <a:latin typeface="Comic Sans MS" pitchFamily="66" charset="0"/>
            </a:endParaRPr>
          </a:p>
          <a:p>
            <a:pPr algn="ctr"/>
            <a:endParaRPr lang="en-GB" sz="3600" dirty="0" smtClean="0">
              <a:latin typeface="Comic Sans MS" pitchFamily="66" charset="0"/>
            </a:endParaRPr>
          </a:p>
          <a:p>
            <a:pPr algn="ctr"/>
            <a:r>
              <a:rPr lang="en-GB" sz="3600" dirty="0" smtClean="0">
                <a:latin typeface="Comic Sans MS" pitchFamily="66" charset="0"/>
              </a:rPr>
              <a:t>Early Reading and Writing</a:t>
            </a:r>
          </a:p>
          <a:p>
            <a:pPr algn="ctr"/>
            <a:r>
              <a:rPr lang="en-GB" sz="3600" dirty="0" smtClean="0">
                <a:latin typeface="Comic Sans MS" pitchFamily="66" charset="0"/>
              </a:rPr>
              <a:t>and the </a:t>
            </a:r>
          </a:p>
          <a:p>
            <a:pPr algn="ctr"/>
            <a:r>
              <a:rPr lang="en-GB" sz="3600" dirty="0" smtClean="0">
                <a:latin typeface="Comic Sans MS" pitchFamily="66" charset="0"/>
              </a:rPr>
              <a:t>Important Role Parents Can Play</a:t>
            </a:r>
            <a:endParaRPr lang="en-GB" sz="3600" dirty="0">
              <a:latin typeface="Comic Sans MS" pitchFamily="66"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14414" y="428604"/>
            <a:ext cx="6286544" cy="523220"/>
          </a:xfrm>
          <a:prstGeom prst="rect">
            <a:avLst/>
          </a:prstGeom>
          <a:noFill/>
        </p:spPr>
        <p:txBody>
          <a:bodyPr wrap="square" rtlCol="0">
            <a:spAutoFit/>
          </a:bodyPr>
          <a:lstStyle/>
          <a:p>
            <a:r>
              <a:rPr lang="en-GB" sz="2800" dirty="0" smtClean="0">
                <a:latin typeface="Comic Sans MS" pitchFamily="66" charset="0"/>
              </a:rPr>
              <a:t>Name Recognition</a:t>
            </a:r>
            <a:endParaRPr lang="en-GB" sz="2800" dirty="0">
              <a:latin typeface="Comic Sans MS" pitchFamily="66" charset="0"/>
            </a:endParaRPr>
          </a:p>
        </p:txBody>
      </p:sp>
      <p:sp>
        <p:nvSpPr>
          <p:cNvPr id="3" name="Rectangle 2"/>
          <p:cNvSpPr/>
          <p:nvPr/>
        </p:nvSpPr>
        <p:spPr>
          <a:xfrm>
            <a:off x="857224" y="1714488"/>
            <a:ext cx="7286676" cy="2677656"/>
          </a:xfrm>
          <a:prstGeom prst="rect">
            <a:avLst/>
          </a:prstGeom>
        </p:spPr>
        <p:txBody>
          <a:bodyPr wrap="square">
            <a:spAutoFit/>
          </a:bodyPr>
          <a:lstStyle/>
          <a:p>
            <a:r>
              <a:rPr lang="en-GB" sz="2800" dirty="0" smtClean="0">
                <a:latin typeface="Comic Sans MS" pitchFamily="66" charset="0"/>
              </a:rPr>
              <a:t>One of the best places to start when it comes to teaching young children how to read is to begin with their name. Young children are highly interested in their own name. It has meaning and value to them – it is personal</a:t>
            </a:r>
            <a:endParaRPr lang="en-GB" sz="2800" dirty="0">
              <a:latin typeface="Comic Sans MS" pitchFamily="66"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00034" y="357166"/>
            <a:ext cx="7786742" cy="2677656"/>
          </a:xfrm>
          <a:prstGeom prst="rect">
            <a:avLst/>
          </a:prstGeom>
          <a:noFill/>
        </p:spPr>
        <p:txBody>
          <a:bodyPr wrap="square" rtlCol="0">
            <a:spAutoFit/>
          </a:bodyPr>
          <a:lstStyle/>
          <a:p>
            <a:r>
              <a:rPr lang="en-GB" sz="2800" dirty="0" smtClean="0">
                <a:latin typeface="Comic Sans MS" pitchFamily="66" charset="0"/>
              </a:rPr>
              <a:t>Writing</a:t>
            </a:r>
          </a:p>
          <a:p>
            <a:endParaRPr lang="en-GB" sz="2800" dirty="0">
              <a:latin typeface="Comic Sans MS" pitchFamily="66" charset="0"/>
            </a:endParaRPr>
          </a:p>
          <a:p>
            <a:r>
              <a:rPr lang="en-GB" sz="2800" dirty="0" smtClean="0">
                <a:latin typeface="Comic Sans MS" pitchFamily="66" charset="0"/>
              </a:rPr>
              <a:t>This year for the first time and to bring us in line with the rest of the school we will be teaching the children to write the letters they learn using cursive writing.</a:t>
            </a:r>
            <a:endParaRPr lang="en-GB" sz="2800" dirty="0">
              <a:latin typeface="Comic Sans MS" pitchFamily="66"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6"/>
          <p:cNvPicPr>
            <a:picLocks noChangeAspect="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71472" y="428604"/>
            <a:ext cx="2071702" cy="2500330"/>
          </a:xfrm>
          <a:prstGeom prst="rect">
            <a:avLst/>
          </a:prstGeom>
          <a:noFill/>
          <a:ln w="25400">
            <a:solidFill>
              <a:schemeClr val="tx1"/>
            </a:solidFill>
            <a:miter lim="800000"/>
            <a:headEnd/>
            <a:tailEnd/>
          </a:ln>
          <a:extLst>
            <a:ext uri="{909E8E84-426E-40DD-AFC4-6F175D3DCCD1}">
              <a14:hiddenFill xmlns:a14="http://schemas.microsoft.com/office/drawing/2010/main" xmlns="">
                <a:solidFill>
                  <a:srgbClr val="FFFFFF"/>
                </a:solidFill>
              </a14:hiddenFill>
            </a:ext>
          </a:extLst>
        </p:spPr>
      </p:pic>
      <p:pic>
        <p:nvPicPr>
          <p:cNvPr id="4" name="Picture 6"/>
          <p:cNvPicPr>
            <a:picLocks noChangeAspect="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143240" y="2571744"/>
            <a:ext cx="2051046" cy="2500330"/>
          </a:xfrm>
          <a:prstGeom prst="rect">
            <a:avLst/>
          </a:prstGeom>
          <a:noFill/>
          <a:ln w="25400">
            <a:solidFill>
              <a:schemeClr val="tx1"/>
            </a:solidFill>
            <a:miter lim="800000"/>
            <a:headEnd/>
            <a:tailEnd/>
          </a:ln>
          <a:extLst>
            <a:ext uri="{909E8E84-426E-40DD-AFC4-6F175D3DCCD1}">
              <a14:hiddenFill xmlns:a14="http://schemas.microsoft.com/office/drawing/2010/main" xmlns="">
                <a:solidFill>
                  <a:srgbClr val="FFFFFF"/>
                </a:solidFill>
              </a14:hiddenFill>
            </a:ext>
          </a:extLst>
        </p:spPr>
      </p:pic>
      <p:pic>
        <p:nvPicPr>
          <p:cNvPr id="5" name="Picture 3"/>
          <p:cNvPicPr>
            <a:picLocks noChangeAspect="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5929322" y="642918"/>
            <a:ext cx="2071702" cy="2500330"/>
          </a:xfrm>
          <a:prstGeom prst="rect">
            <a:avLst/>
          </a:prstGeom>
          <a:noFill/>
          <a:ln w="38100">
            <a:solidFill>
              <a:schemeClr val="tx1"/>
            </a:solidFill>
            <a:miter lim="800000"/>
            <a:headEnd/>
            <a:tailEnd/>
          </a:ln>
          <a:extLst>
            <a:ext uri="{909E8E84-426E-40DD-AFC4-6F175D3DCCD1}">
              <a14:hiddenFill xmlns:a14="http://schemas.microsoft.com/office/drawing/2010/main" xmlns="">
                <a:solidFill>
                  <a:srgbClr val="FFFFFF"/>
                </a:solidFill>
              </a14:hiddenFill>
            </a:ext>
          </a:extLst>
        </p:spPr>
      </p:pic>
      <p:sp>
        <p:nvSpPr>
          <p:cNvPr id="6" name="TextBox 5"/>
          <p:cNvSpPr txBox="1"/>
          <p:nvPr/>
        </p:nvSpPr>
        <p:spPr>
          <a:xfrm>
            <a:off x="357158" y="3143248"/>
            <a:ext cx="2571768" cy="646331"/>
          </a:xfrm>
          <a:prstGeom prst="rect">
            <a:avLst/>
          </a:prstGeom>
          <a:noFill/>
        </p:spPr>
        <p:txBody>
          <a:bodyPr wrap="square" rtlCol="0">
            <a:spAutoFit/>
          </a:bodyPr>
          <a:lstStyle/>
          <a:p>
            <a:pPr algn="ctr"/>
            <a:r>
              <a:rPr lang="en-GB" dirty="0" smtClean="0">
                <a:latin typeface="Comic Sans MS" pitchFamily="66" charset="0"/>
              </a:rPr>
              <a:t>Some letters sit in the grass</a:t>
            </a:r>
            <a:endParaRPr lang="en-GB" dirty="0">
              <a:latin typeface="Comic Sans MS" pitchFamily="66" charset="0"/>
            </a:endParaRPr>
          </a:p>
        </p:txBody>
      </p:sp>
      <p:sp>
        <p:nvSpPr>
          <p:cNvPr id="7" name="TextBox 6"/>
          <p:cNvSpPr txBox="1"/>
          <p:nvPr/>
        </p:nvSpPr>
        <p:spPr>
          <a:xfrm>
            <a:off x="5715008" y="3500438"/>
            <a:ext cx="2571768" cy="646331"/>
          </a:xfrm>
          <a:prstGeom prst="rect">
            <a:avLst/>
          </a:prstGeom>
          <a:noFill/>
        </p:spPr>
        <p:txBody>
          <a:bodyPr wrap="square" rtlCol="0">
            <a:spAutoFit/>
          </a:bodyPr>
          <a:lstStyle/>
          <a:p>
            <a:pPr algn="ctr"/>
            <a:r>
              <a:rPr lang="en-GB" dirty="0" smtClean="0">
                <a:latin typeface="Comic Sans MS" pitchFamily="66" charset="0"/>
              </a:rPr>
              <a:t>Some letters that reach to the sky</a:t>
            </a:r>
            <a:endParaRPr lang="en-GB" dirty="0">
              <a:latin typeface="Comic Sans MS" pitchFamily="66" charset="0"/>
            </a:endParaRPr>
          </a:p>
        </p:txBody>
      </p:sp>
      <p:sp>
        <p:nvSpPr>
          <p:cNvPr id="8" name="TextBox 7"/>
          <p:cNvSpPr txBox="1"/>
          <p:nvPr/>
        </p:nvSpPr>
        <p:spPr>
          <a:xfrm>
            <a:off x="2928926" y="5500702"/>
            <a:ext cx="2571768" cy="646331"/>
          </a:xfrm>
          <a:prstGeom prst="rect">
            <a:avLst/>
          </a:prstGeom>
          <a:noFill/>
        </p:spPr>
        <p:txBody>
          <a:bodyPr wrap="square" rtlCol="0">
            <a:spAutoFit/>
          </a:bodyPr>
          <a:lstStyle/>
          <a:p>
            <a:pPr algn="ctr"/>
            <a:r>
              <a:rPr lang="en-GB" dirty="0" smtClean="0">
                <a:latin typeface="Comic Sans MS" pitchFamily="66" charset="0"/>
              </a:rPr>
              <a:t>Some letters that dig into </a:t>
            </a:r>
            <a:r>
              <a:rPr lang="en-GB" smtClean="0">
                <a:latin typeface="Comic Sans MS" pitchFamily="66" charset="0"/>
              </a:rPr>
              <a:t>the ground</a:t>
            </a:r>
            <a:endParaRPr lang="en-GB" dirty="0">
              <a:latin typeface="Comic Sans MS" pitchFamily="66"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142844" y="285728"/>
            <a:ext cx="8497839" cy="6247864"/>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0"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Skills for reading and writing</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GB" sz="3200" b="0" i="0" u="none" strike="noStrike" cap="none" normalizeH="0" baseline="0" dirty="0" smtClean="0">
              <a:ln>
                <a:noFill/>
              </a:ln>
              <a:solidFill>
                <a:schemeClr val="tx1"/>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Speaking and listening are the foundations for </a:t>
            </a:r>
          </a:p>
          <a:p>
            <a:pPr marL="0" marR="0" lvl="0" indent="0" algn="l" defTabSz="914400" rtl="0" eaLnBrk="0" fontAlgn="base" latinLnBrk="0" hangingPunct="0">
              <a:lnSpc>
                <a:spcPct val="100000"/>
              </a:lnSpc>
              <a:spcBef>
                <a:spcPct val="0"/>
              </a:spcBef>
              <a:spcAft>
                <a:spcPct val="0"/>
              </a:spcAft>
              <a:buClrTx/>
              <a:buSzTx/>
              <a:tabLst/>
            </a:pPr>
            <a:r>
              <a:rPr kumimoji="0" lang="en-US"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reading and writing.</a:t>
            </a:r>
            <a:endParaRPr kumimoji="0" lang="en-GB" sz="2800" b="0" i="0" u="none" strike="noStrike" cap="none" normalizeH="0" baseline="0" dirty="0" smtClean="0">
              <a:ln>
                <a:noFill/>
              </a:ln>
              <a:solidFill>
                <a:schemeClr val="tx1"/>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Routines</a:t>
            </a:r>
            <a:r>
              <a:rPr kumimoji="0" lang="en-US" sz="2800" b="0" i="0" u="none" strike="noStrike" cap="none" normalizeH="0" dirty="0" smtClean="0">
                <a:ln>
                  <a:noFill/>
                </a:ln>
                <a:solidFill>
                  <a:schemeClr val="tx1"/>
                </a:solidFill>
                <a:effectLst/>
                <a:latin typeface="Comic Sans MS" pitchFamily="66" charset="0"/>
                <a:ea typeface="Calibri" pitchFamily="34" charset="0"/>
                <a:cs typeface="Times New Roman" pitchFamily="18" charset="0"/>
              </a:rPr>
              <a:t> that you do </a:t>
            </a:r>
            <a:r>
              <a:rPr lang="en-US" sz="2800" dirty="0">
                <a:latin typeface="Comic Sans MS" pitchFamily="66" charset="0"/>
                <a:ea typeface="Calibri" pitchFamily="34" charset="0"/>
                <a:cs typeface="Times New Roman" pitchFamily="18" charset="0"/>
              </a:rPr>
              <a:t>e</a:t>
            </a:r>
            <a:r>
              <a:rPr kumimoji="0" lang="en-US"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veryday lend</a:t>
            </a:r>
            <a:r>
              <a:rPr kumimoji="0" lang="en-US" sz="2800" b="0" i="0" u="none" strike="noStrike" cap="none" normalizeH="0" dirty="0" smtClean="0">
                <a:ln>
                  <a:noFill/>
                </a:ln>
                <a:solidFill>
                  <a:schemeClr val="tx1"/>
                </a:solidFill>
                <a:effectLst/>
                <a:latin typeface="Comic Sans MS" pitchFamily="66" charset="0"/>
                <a:ea typeface="Calibri" pitchFamily="34" charset="0"/>
                <a:cs typeface="Times New Roman" pitchFamily="18" charset="0"/>
              </a:rPr>
              <a:t> themselves</a:t>
            </a:r>
            <a:r>
              <a:rPr kumimoji="0" lang="en-US"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to</a:t>
            </a:r>
          </a:p>
          <a:p>
            <a:pPr lvl="0" eaLnBrk="0" fontAlgn="base" hangingPunct="0">
              <a:spcBef>
                <a:spcPct val="0"/>
              </a:spcBef>
              <a:spcAft>
                <a:spcPct val="0"/>
              </a:spcAft>
            </a:pPr>
            <a:r>
              <a:rPr kumimoji="0" lang="en-US"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speaking and listening to your child, </a:t>
            </a:r>
          </a:p>
          <a:p>
            <a:pPr lvl="0" eaLnBrk="0" fontAlgn="base" hangingPunct="0">
              <a:spcBef>
                <a:spcPct val="0"/>
              </a:spcBef>
              <a:spcAft>
                <a:spcPct val="0"/>
              </a:spcAft>
            </a:pPr>
            <a:r>
              <a:rPr lang="en-US" sz="2800" dirty="0">
                <a:latin typeface="Comic Sans MS" pitchFamily="66" charset="0"/>
                <a:ea typeface="Calibri" pitchFamily="34" charset="0"/>
                <a:cs typeface="Times New Roman" pitchFamily="18" charset="0"/>
              </a:rPr>
              <a:t> </a:t>
            </a:r>
            <a:r>
              <a:rPr lang="en-US" sz="2800" dirty="0" smtClean="0">
                <a:latin typeface="Comic Sans MS" pitchFamily="66" charset="0"/>
                <a:ea typeface="Calibri" pitchFamily="34" charset="0"/>
                <a:cs typeface="Times New Roman" pitchFamily="18" charset="0"/>
              </a:rPr>
              <a:t> </a:t>
            </a:r>
            <a:r>
              <a:rPr kumimoji="0" lang="en-US" sz="2800" b="0" i="0" u="none" strike="noStrike" cap="none" normalizeH="0" baseline="0" dirty="0" smtClean="0">
                <a:ln>
                  <a:noFill/>
                </a:ln>
                <a:solidFill>
                  <a:srgbClr val="FF0000"/>
                </a:solidFill>
                <a:effectLst/>
                <a:latin typeface="Comic Sans MS" pitchFamily="66" charset="0"/>
                <a:ea typeface="Calibri" pitchFamily="34" charset="0"/>
                <a:cs typeface="Times New Roman" pitchFamily="18" charset="0"/>
              </a:rPr>
              <a:t>preparing meals, </a:t>
            </a:r>
          </a:p>
          <a:p>
            <a:pPr marL="0" marR="0" lvl="0" indent="0" algn="l" defTabSz="914400" rtl="0" eaLnBrk="0" fontAlgn="base" latinLnBrk="0" hangingPunct="0">
              <a:lnSpc>
                <a:spcPct val="100000"/>
              </a:lnSpc>
              <a:spcBef>
                <a:spcPct val="0"/>
              </a:spcBef>
              <a:spcAft>
                <a:spcPct val="0"/>
              </a:spcAft>
              <a:buClrTx/>
              <a:buSzTx/>
              <a:tabLst/>
            </a:pPr>
            <a:r>
              <a:rPr lang="en-US" sz="2800" dirty="0">
                <a:latin typeface="Comic Sans MS" pitchFamily="66" charset="0"/>
                <a:ea typeface="Calibri" pitchFamily="34" charset="0"/>
                <a:cs typeface="Times New Roman" pitchFamily="18" charset="0"/>
              </a:rPr>
              <a:t> </a:t>
            </a:r>
            <a:r>
              <a:rPr lang="en-US" sz="2800" dirty="0" smtClean="0">
                <a:latin typeface="Comic Sans MS" pitchFamily="66" charset="0"/>
                <a:ea typeface="Calibri" pitchFamily="34" charset="0"/>
                <a:cs typeface="Times New Roman" pitchFamily="18" charset="0"/>
              </a:rPr>
              <a:t> </a:t>
            </a:r>
            <a:r>
              <a:rPr kumimoji="0" lang="en-US" sz="2800" b="0" i="0" u="none" strike="noStrike" cap="none" normalizeH="0" baseline="0" dirty="0" smtClean="0">
                <a:ln>
                  <a:noFill/>
                </a:ln>
                <a:solidFill>
                  <a:srgbClr val="FF0000"/>
                </a:solidFill>
                <a:effectLst/>
                <a:latin typeface="Comic Sans MS" pitchFamily="66" charset="0"/>
                <a:ea typeface="Calibri" pitchFamily="34" charset="0"/>
                <a:cs typeface="Times New Roman" pitchFamily="18" charset="0"/>
              </a:rPr>
              <a:t>tidying up</a:t>
            </a:r>
            <a:endParaRPr lang="en-US" sz="2800" dirty="0">
              <a:latin typeface="Comic Sans MS" pitchFamily="66"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tabLst/>
            </a:pPr>
            <a:r>
              <a:rPr kumimoji="0" lang="en-US"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r>
              <a:rPr kumimoji="0" lang="en-US" sz="2800" b="0" i="0" u="none" strike="noStrike" cap="none" normalizeH="0" baseline="0" dirty="0" smtClean="0">
                <a:ln>
                  <a:noFill/>
                </a:ln>
                <a:solidFill>
                  <a:srgbClr val="FF0000"/>
                </a:solidFill>
                <a:effectLst/>
                <a:latin typeface="Comic Sans MS" pitchFamily="66" charset="0"/>
                <a:ea typeface="Calibri" pitchFamily="34" charset="0"/>
                <a:cs typeface="Times New Roman" pitchFamily="18" charset="0"/>
              </a:rPr>
              <a:t>putting shopping away</a:t>
            </a:r>
          </a:p>
          <a:p>
            <a:pPr marL="0" marR="0" lvl="0" indent="0" algn="l" defTabSz="914400" rtl="0" eaLnBrk="0" fontAlgn="base" latinLnBrk="0" hangingPunct="0">
              <a:lnSpc>
                <a:spcPct val="100000"/>
              </a:lnSpc>
              <a:spcBef>
                <a:spcPct val="0"/>
              </a:spcBef>
              <a:spcAft>
                <a:spcPct val="0"/>
              </a:spcAft>
              <a:buClrTx/>
              <a:buSzTx/>
              <a:tabLst/>
            </a:pPr>
            <a:r>
              <a:rPr kumimoji="0" lang="en-US"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r>
              <a:rPr kumimoji="0" lang="en-US" sz="2800" b="0" i="0" u="none" strike="noStrike" cap="none" normalizeH="0" baseline="0" dirty="0" smtClean="0">
                <a:ln>
                  <a:noFill/>
                </a:ln>
                <a:solidFill>
                  <a:srgbClr val="FF0000"/>
                </a:solidFill>
                <a:effectLst/>
                <a:latin typeface="Comic Sans MS" pitchFamily="66" charset="0"/>
                <a:ea typeface="Calibri" pitchFamily="34" charset="0"/>
                <a:cs typeface="Times New Roman" pitchFamily="18" charset="0"/>
              </a:rPr>
              <a:t>getting ready to go out</a:t>
            </a:r>
            <a:r>
              <a:rPr kumimoji="0" lang="en-US"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p>
          <a:p>
            <a:pPr lvl="0" eaLnBrk="0" fontAlgn="base" hangingPunct="0">
              <a:spcBef>
                <a:spcPct val="0"/>
              </a:spcBef>
              <a:spcAft>
                <a:spcPct val="0"/>
              </a:spcAft>
            </a:pPr>
            <a:r>
              <a:rPr kumimoji="0" lang="en-US"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Through these times you are explaining what you </a:t>
            </a:r>
          </a:p>
          <a:p>
            <a:pPr lvl="0" eaLnBrk="0" fontAlgn="base" hangingPunct="0">
              <a:spcBef>
                <a:spcPct val="0"/>
              </a:spcBef>
              <a:spcAft>
                <a:spcPct val="0"/>
              </a:spcAft>
            </a:pPr>
            <a:r>
              <a:rPr kumimoji="0" lang="en-US"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are doing</a:t>
            </a:r>
            <a:r>
              <a:rPr kumimoji="0" lang="en-US" sz="2800" b="0" i="0" u="none" strike="noStrike" cap="none" normalizeH="0" dirty="0" smtClean="0">
                <a:ln>
                  <a:noFill/>
                </a:ln>
                <a:solidFill>
                  <a:schemeClr val="tx1"/>
                </a:solidFill>
                <a:effectLst/>
                <a:latin typeface="Comic Sans MS" pitchFamily="66" charset="0"/>
                <a:ea typeface="Calibri" pitchFamily="34" charset="0"/>
                <a:cs typeface="Times New Roman" pitchFamily="18" charset="0"/>
              </a:rPr>
              <a:t> and</a:t>
            </a:r>
            <a:r>
              <a:rPr kumimoji="0" lang="en-US"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the order in which</a:t>
            </a:r>
            <a:r>
              <a:rPr kumimoji="0" lang="en-US" sz="2800" b="0" i="0" u="none" strike="noStrike" cap="none" normalizeH="0" dirty="0" smtClean="0">
                <a:ln>
                  <a:noFill/>
                </a:ln>
                <a:solidFill>
                  <a:schemeClr val="tx1"/>
                </a:solidFill>
                <a:effectLst/>
                <a:latin typeface="Comic Sans MS" pitchFamily="66" charset="0"/>
                <a:ea typeface="Calibri" pitchFamily="34" charset="0"/>
                <a:cs typeface="Times New Roman" pitchFamily="18" charset="0"/>
              </a:rPr>
              <a:t> you do things.</a:t>
            </a:r>
          </a:p>
          <a:p>
            <a:pPr lvl="0" eaLnBrk="0" fontAlgn="base" hangingPunct="0">
              <a:spcBef>
                <a:spcPct val="0"/>
              </a:spcBef>
              <a:spcAft>
                <a:spcPct val="0"/>
              </a:spcAft>
            </a:pPr>
            <a:r>
              <a:rPr lang="en-US" sz="2800" dirty="0">
                <a:latin typeface="Comic Sans MS" pitchFamily="66" charset="0"/>
                <a:ea typeface="Calibri" pitchFamily="34" charset="0"/>
                <a:cs typeface="Times New Roman" pitchFamily="18" charset="0"/>
              </a:rPr>
              <a:t>C</a:t>
            </a:r>
            <a:r>
              <a:rPr kumimoji="0" lang="en-US"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hildren hear the way language is put together </a:t>
            </a:r>
          </a:p>
          <a:p>
            <a:pPr lvl="0" eaLnBrk="0" fontAlgn="base" hangingPunct="0">
              <a:spcBef>
                <a:spcPct val="0"/>
              </a:spcBef>
              <a:spcAft>
                <a:spcPct val="0"/>
              </a:spcAft>
            </a:pPr>
            <a:r>
              <a:rPr kumimoji="0" lang="en-US" sz="28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into sentences for a purpose.</a:t>
            </a:r>
            <a:endParaRPr kumimoji="0" lang="en-US" sz="2800" b="0" i="0" u="none" strike="noStrike" cap="none" normalizeH="0" baseline="0" dirty="0" smtClean="0">
              <a:ln>
                <a:noFill/>
              </a:ln>
              <a:solidFill>
                <a:schemeClr val="tx1"/>
              </a:solidFill>
              <a:effectLst/>
              <a:latin typeface="Comic Sans MS" pitchFamily="66"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0" y="0"/>
            <a:ext cx="9143999" cy="5447645"/>
          </a:xfrm>
          <a:prstGeom prst="rect">
            <a:avLst/>
          </a:prstGeom>
          <a:noFill/>
          <a:ln w="9525">
            <a:noFill/>
            <a:miter lim="800000"/>
            <a:headEnd/>
            <a:tailEnd/>
          </a:ln>
          <a:effectLst/>
        </p:spPr>
        <p:txBody>
          <a:bodyPr vert="horz" wrap="square" lIns="228528" tIns="45720" rIns="574494"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sz="1100" b="1"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tabLst/>
            </a:pPr>
            <a:r>
              <a:rPr lang="en-US" sz="2800" b="1" dirty="0" smtClean="0">
                <a:latin typeface="Comic Sans MS" pitchFamily="66" charset="0"/>
                <a:ea typeface="Calibri" pitchFamily="34" charset="0"/>
                <a:cs typeface="Times New Roman" pitchFamily="18" charset="0"/>
              </a:rPr>
              <a:t>So what can you do?</a:t>
            </a:r>
            <a:endParaRPr lang="en-US" sz="2800" b="1" dirty="0">
              <a:latin typeface="Comic Sans MS" pitchFamily="66"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sz="1100" b="1"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en-US" sz="1100" b="1" dirty="0">
              <a:latin typeface="Arial"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sz="1100" b="1" i="0" u="none" strike="noStrike" cap="none" normalizeH="0" baseline="0" dirty="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en-US" sz="2400" b="1" i="0" u="none" strike="noStrike" cap="none" normalizeH="0" baseline="0" dirty="0" smtClean="0">
                <a:ln>
                  <a:noFill/>
                </a:ln>
                <a:solidFill>
                  <a:srgbClr val="FF0000"/>
                </a:solidFill>
                <a:effectLst/>
                <a:latin typeface="Comic Sans MS" pitchFamily="66" charset="0"/>
                <a:ea typeface="Calibri" pitchFamily="34" charset="0"/>
                <a:cs typeface="Times New Roman" pitchFamily="18" charset="0"/>
              </a:rPr>
              <a:t>Make time to listen to your child talking</a:t>
            </a:r>
            <a:r>
              <a:rPr kumimoji="0" lang="en-US" sz="2400" b="0" i="0" u="none" strike="noStrike" cap="none" normalizeH="0" baseline="0" dirty="0" smtClean="0">
                <a:ln>
                  <a:noFill/>
                </a:ln>
                <a:solidFill>
                  <a:srgbClr val="FF0000"/>
                </a:solidFill>
                <a:effectLst/>
                <a:latin typeface="Comic Sans MS" pitchFamily="66" charset="0"/>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t>
            </a:r>
            <a:r>
              <a:rPr kumimoji="0" lang="en-US" sz="24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as you meet </a:t>
            </a:r>
          </a:p>
          <a:p>
            <a:pPr marL="0" marR="0" lvl="0" indent="0" algn="l" defTabSz="914400" rtl="0" eaLnBrk="0" fontAlgn="base" latinLnBrk="0" hangingPunct="0">
              <a:lnSpc>
                <a:spcPct val="100000"/>
              </a:lnSpc>
              <a:spcBef>
                <a:spcPct val="0"/>
              </a:spcBef>
              <a:spcAft>
                <a:spcPct val="0"/>
              </a:spcAft>
              <a:buClrTx/>
              <a:buSzTx/>
              <a:tabLst/>
            </a:pPr>
            <a:r>
              <a:rPr lang="en-US" sz="2400" dirty="0">
                <a:latin typeface="Comic Sans MS" pitchFamily="66" charset="0"/>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them from nursery, as you walk, or travel home by car, </a:t>
            </a:r>
          </a:p>
          <a:p>
            <a:pPr marL="0" marR="0" lvl="0" indent="0" algn="l" defTabSz="914400" rtl="0" eaLnBrk="0" fontAlgn="base" latinLnBrk="0" hangingPunct="0">
              <a:lnSpc>
                <a:spcPct val="100000"/>
              </a:lnSpc>
              <a:spcBef>
                <a:spcPct val="0"/>
              </a:spcBef>
              <a:spcAft>
                <a:spcPct val="0"/>
              </a:spcAft>
              <a:buClrTx/>
              <a:buSzTx/>
              <a:tabLst/>
            </a:pPr>
            <a:r>
              <a:rPr lang="en-US" sz="2400" dirty="0">
                <a:latin typeface="Comic Sans MS" pitchFamily="66" charset="0"/>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in the supermarket as you shop, at meal times,</a:t>
            </a:r>
            <a:r>
              <a:rPr kumimoji="0" lang="en-US" sz="2400"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bath times, and bedtimes – any time!</a:t>
            </a:r>
            <a:endParaRPr kumimoji="0" lang="en-GB" sz="2400" b="0" i="0" u="none" strike="noStrike" cap="none" normalizeH="0" baseline="0" dirty="0" smtClean="0">
              <a:ln>
                <a:noFill/>
              </a:ln>
              <a:solidFill>
                <a:schemeClr val="tx1"/>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400" b="1" i="0" u="none" strike="noStrike" cap="none" normalizeH="0" baseline="0" dirty="0" smtClean="0">
                <a:ln>
                  <a:noFill/>
                </a:ln>
                <a:solidFill>
                  <a:srgbClr val="FF0000"/>
                </a:solidFill>
                <a:effectLst/>
                <a:latin typeface="Comic Sans MS" pitchFamily="66" charset="0"/>
                <a:ea typeface="Calibri" pitchFamily="34" charset="0"/>
                <a:cs typeface="Times New Roman" pitchFamily="18" charset="0"/>
              </a:rPr>
              <a:t>Switch off the television,</a:t>
            </a:r>
            <a:r>
              <a:rPr kumimoji="0" lang="en-US" sz="2400" b="1" i="0" u="none" strike="noStrike" cap="none" normalizeH="0" dirty="0" smtClean="0">
                <a:ln>
                  <a:noFill/>
                </a:ln>
                <a:solidFill>
                  <a:srgbClr val="FF0000"/>
                </a:solidFill>
                <a:effectLst/>
                <a:latin typeface="Comic Sans MS" pitchFamily="66" charset="0"/>
                <a:ea typeface="Calibri" pitchFamily="34" charset="0"/>
                <a:cs typeface="Times New Roman" pitchFamily="18" charset="0"/>
              </a:rPr>
              <a:t> </a:t>
            </a:r>
            <a:r>
              <a:rPr kumimoji="0" lang="en-US" sz="2400" b="1" i="0" u="none" strike="noStrike" cap="none" normalizeH="0" dirty="0" err="1" smtClean="0">
                <a:ln>
                  <a:noFill/>
                </a:ln>
                <a:solidFill>
                  <a:srgbClr val="FF0000"/>
                </a:solidFill>
                <a:effectLst/>
                <a:latin typeface="Comic Sans MS" pitchFamily="66" charset="0"/>
                <a:ea typeface="Calibri" pitchFamily="34" charset="0"/>
                <a:cs typeface="Times New Roman" pitchFamily="18" charset="0"/>
              </a:rPr>
              <a:t>Ipad</a:t>
            </a:r>
            <a:r>
              <a:rPr kumimoji="0" lang="en-US" sz="2400" b="1" i="0" u="none" strike="noStrike" cap="none" normalizeH="0" baseline="0" dirty="0" smtClean="0">
                <a:ln>
                  <a:noFill/>
                </a:ln>
                <a:solidFill>
                  <a:srgbClr val="FF0000"/>
                </a:solidFill>
                <a:effectLst/>
                <a:latin typeface="Comic Sans MS" pitchFamily="66" charset="0"/>
                <a:ea typeface="Calibri" pitchFamily="34" charset="0"/>
                <a:cs typeface="Times New Roman" pitchFamily="18" charset="0"/>
              </a:rPr>
              <a:t> and mobile phones</a:t>
            </a:r>
            <a:r>
              <a:rPr kumimoji="0" lang="en-US" sz="2400" b="0" i="0" u="none" strike="noStrike" cap="none" normalizeH="0" baseline="0" dirty="0" smtClean="0">
                <a:ln>
                  <a:noFill/>
                </a:ln>
                <a:solidFill>
                  <a:srgbClr val="FF0000"/>
                </a:solidFill>
                <a:effectLst/>
                <a:latin typeface="Comic Sans MS" pitchFamily="66" charset="0"/>
                <a:ea typeface="Calibri" pitchFamily="34" charset="0"/>
                <a:cs typeface="Times New Roman" pitchFamily="18" charset="0"/>
              </a:rPr>
              <a:t> </a:t>
            </a:r>
            <a:r>
              <a:rPr kumimoji="0" lang="en-US" sz="2400" b="0" i="0" u="none" strike="noStrike" cap="none" normalizeH="0" baseline="0" dirty="0" smtClean="0">
                <a:ln>
                  <a:noFill/>
                </a:ln>
                <a:effectLst/>
                <a:latin typeface="Comic Sans MS" pitchFamily="66" charset="0"/>
                <a:ea typeface="Calibri" pitchFamily="34" charset="0"/>
                <a:cs typeface="Times New Roman" pitchFamily="18" charset="0"/>
              </a:rPr>
              <a:t>– </a:t>
            </a:r>
          </a:p>
          <a:p>
            <a:pPr marL="0" marR="0" lvl="0" indent="0" algn="l" defTabSz="914400" rtl="0" eaLnBrk="0" fontAlgn="base" latinLnBrk="0" hangingPunct="0">
              <a:lnSpc>
                <a:spcPct val="100000"/>
              </a:lnSpc>
              <a:spcBef>
                <a:spcPct val="0"/>
              </a:spcBef>
              <a:spcAft>
                <a:spcPct val="0"/>
              </a:spcAft>
              <a:buClrTx/>
              <a:buSzTx/>
              <a:tabLst/>
            </a:pPr>
            <a:r>
              <a:rPr lang="en-US" sz="2400" dirty="0">
                <a:latin typeface="Comic Sans MS" pitchFamily="66" charset="0"/>
                <a:ea typeface="Calibri" pitchFamily="34" charset="0"/>
                <a:cs typeface="Times New Roman" pitchFamily="18" charset="0"/>
              </a:rPr>
              <a:t> </a:t>
            </a:r>
            <a:r>
              <a:rPr lang="en-US" sz="2400" dirty="0" smtClean="0">
                <a:latin typeface="Comic Sans MS" pitchFamily="66" charset="0"/>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really listen!</a:t>
            </a:r>
            <a:endParaRPr kumimoji="0" lang="en-GB" sz="2400" b="0" i="0" u="none" strike="noStrike" cap="none" normalizeH="0" baseline="0" dirty="0" smtClean="0">
              <a:ln>
                <a:noFill/>
              </a:ln>
              <a:solidFill>
                <a:schemeClr val="tx1"/>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400" b="1" i="0" u="none" strike="noStrike" cap="none" normalizeH="0" baseline="0" dirty="0" smtClean="0">
                <a:ln>
                  <a:noFill/>
                </a:ln>
                <a:solidFill>
                  <a:srgbClr val="FF0000"/>
                </a:solidFill>
                <a:effectLst/>
                <a:latin typeface="Comic Sans MS" pitchFamily="66" charset="0"/>
                <a:ea typeface="Calibri" pitchFamily="34" charset="0"/>
                <a:cs typeface="Times New Roman" pitchFamily="18" charset="0"/>
              </a:rPr>
              <a:t>Show that you are interested in what they are talking </a:t>
            </a:r>
          </a:p>
          <a:p>
            <a:pPr marL="0" marR="0" lvl="0" indent="0" algn="l" defTabSz="914400" rtl="0" eaLnBrk="0" fontAlgn="base" latinLnBrk="0" hangingPunct="0">
              <a:lnSpc>
                <a:spcPct val="100000"/>
              </a:lnSpc>
              <a:spcBef>
                <a:spcPct val="0"/>
              </a:spcBef>
              <a:spcAft>
                <a:spcPct val="0"/>
              </a:spcAft>
              <a:buClrTx/>
              <a:buSzTx/>
              <a:tabLst/>
            </a:pPr>
            <a:r>
              <a:rPr lang="en-US" sz="2400" b="1" dirty="0">
                <a:solidFill>
                  <a:srgbClr val="FF0000"/>
                </a:solidFill>
                <a:latin typeface="Comic Sans MS" pitchFamily="66" charset="0"/>
                <a:ea typeface="Calibri" pitchFamily="34" charset="0"/>
                <a:cs typeface="Times New Roman" pitchFamily="18" charset="0"/>
              </a:rPr>
              <a:t> </a:t>
            </a:r>
            <a:r>
              <a:rPr kumimoji="0" lang="en-US" sz="2400" b="1" i="0" u="none" strike="noStrike" cap="none" normalizeH="0" baseline="0" dirty="0" smtClean="0">
                <a:ln>
                  <a:noFill/>
                </a:ln>
                <a:solidFill>
                  <a:srgbClr val="FF0000"/>
                </a:solidFill>
                <a:effectLst/>
                <a:latin typeface="Comic Sans MS" pitchFamily="66" charset="0"/>
                <a:ea typeface="Calibri" pitchFamily="34" charset="0"/>
                <a:cs typeface="Times New Roman" pitchFamily="18" charset="0"/>
              </a:rPr>
              <a:t>about</a:t>
            </a:r>
            <a:r>
              <a:rPr kumimoji="0" lang="en-US" sz="2400" b="0" i="0" u="none" strike="noStrike" cap="none" normalizeH="0" baseline="0" dirty="0" smtClean="0">
                <a:ln>
                  <a:noFill/>
                </a:ln>
                <a:solidFill>
                  <a:srgbClr val="FF0000"/>
                </a:solidFill>
                <a:effectLst/>
                <a:latin typeface="Comic Sans MS" pitchFamily="66" charset="0"/>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look at your child, smile, nod your head, ask a </a:t>
            </a:r>
          </a:p>
          <a:p>
            <a:pPr marL="0" marR="0" lvl="0" indent="0" algn="l" defTabSz="914400" rtl="0" eaLnBrk="0" fontAlgn="base" latinLnBrk="0" hangingPunct="0">
              <a:lnSpc>
                <a:spcPct val="100000"/>
              </a:lnSpc>
              <a:spcBef>
                <a:spcPct val="0"/>
              </a:spcBef>
              <a:spcAft>
                <a:spcPct val="0"/>
              </a:spcAft>
              <a:buClrTx/>
              <a:buSzTx/>
              <a:tabLst/>
            </a:pPr>
            <a:r>
              <a:rPr kumimoji="0" lang="en-US"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question or make a response to show that you really have </a:t>
            </a:r>
          </a:p>
          <a:p>
            <a:pPr marL="0" marR="0" lvl="0" indent="0" algn="l" defTabSz="914400" rtl="0" eaLnBrk="0" fontAlgn="base" latinLnBrk="0" hangingPunct="0">
              <a:lnSpc>
                <a:spcPct val="100000"/>
              </a:lnSpc>
              <a:spcBef>
                <a:spcPct val="0"/>
              </a:spcBef>
              <a:spcAft>
                <a:spcPct val="0"/>
              </a:spcAft>
              <a:buClrTx/>
              <a:buSzTx/>
              <a:tabLst/>
            </a:pPr>
            <a:r>
              <a:rPr lang="en-US" sz="2400" dirty="0">
                <a:latin typeface="Comic Sans MS" pitchFamily="66" charset="0"/>
                <a:ea typeface="Calibri" pitchFamily="34" charset="0"/>
                <a:cs typeface="Times New Roman" pitchFamily="18" charset="0"/>
              </a:rPr>
              <a:t> </a:t>
            </a:r>
            <a:r>
              <a:rPr kumimoji="0" lang="en-US" sz="24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been listening.</a:t>
            </a:r>
            <a:endParaRPr kumimoji="0" lang="en-GB" sz="2400" b="0" i="0" u="none" strike="noStrike" cap="none" normalizeH="0" baseline="0" dirty="0" smtClean="0">
              <a:ln>
                <a:noFill/>
              </a:ln>
              <a:solidFill>
                <a:schemeClr val="tx1"/>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Image result for clip art mother and child reading book"/>
          <p:cNvPicPr/>
          <p:nvPr/>
        </p:nvPicPr>
        <p:blipFill>
          <a:blip r:embed="rId2"/>
          <a:srcRect/>
          <a:stretch>
            <a:fillRect/>
          </a:stretch>
        </p:blipFill>
        <p:spPr bwMode="auto">
          <a:xfrm>
            <a:off x="8001024" y="7000900"/>
            <a:ext cx="2518410" cy="2522220"/>
          </a:xfrm>
          <a:prstGeom prst="rect">
            <a:avLst/>
          </a:prstGeom>
          <a:noFill/>
        </p:spPr>
      </p:pic>
      <p:sp>
        <p:nvSpPr>
          <p:cNvPr id="2" name="TextBox 1"/>
          <p:cNvSpPr txBox="1"/>
          <p:nvPr/>
        </p:nvSpPr>
        <p:spPr>
          <a:xfrm>
            <a:off x="285720" y="0"/>
            <a:ext cx="8501122" cy="12618839"/>
          </a:xfrm>
          <a:prstGeom prst="rect">
            <a:avLst/>
          </a:prstGeom>
          <a:noFill/>
        </p:spPr>
        <p:txBody>
          <a:bodyPr wrap="square" rtlCol="0">
            <a:spAutoFit/>
          </a:bodyPr>
          <a:lstStyle/>
          <a:p>
            <a:r>
              <a:rPr lang="en-GB" sz="2800" dirty="0" smtClean="0">
                <a:latin typeface="Comic Sans MS" pitchFamily="66" charset="0"/>
              </a:rPr>
              <a:t>Why is reading to your child important?</a:t>
            </a:r>
          </a:p>
          <a:p>
            <a:endParaRPr lang="en-GB" sz="2800" dirty="0">
              <a:latin typeface="Comic Sans MS" pitchFamily="66" charset="0"/>
            </a:endParaRPr>
          </a:p>
          <a:p>
            <a:pPr lvl="0" fontAlgn="base">
              <a:spcBef>
                <a:spcPct val="0"/>
              </a:spcBef>
              <a:spcAft>
                <a:spcPct val="0"/>
              </a:spcAft>
              <a:tabLst>
                <a:tab pos="457200" algn="l"/>
              </a:tabLst>
            </a:pPr>
            <a:r>
              <a:rPr kumimoji="0" lang="en-GB" b="0" i="0" u="none" strike="noStrike" cap="none" normalizeH="0" baseline="0" dirty="0" smtClean="0">
                <a:ln>
                  <a:noFill/>
                </a:ln>
                <a:solidFill>
                  <a:srgbClr val="000000"/>
                </a:solidFill>
                <a:effectLst/>
                <a:latin typeface="Comic Sans MS" pitchFamily="66" charset="0"/>
                <a:ea typeface="Times New Roman" pitchFamily="18" charset="0"/>
                <a:cs typeface="Arial" pitchFamily="34" charset="0"/>
              </a:rPr>
              <a:t>Sharing stories and singing every day </a:t>
            </a:r>
            <a:r>
              <a:rPr kumimoji="0" lang="en-GB" b="1" i="0" u="none" strike="noStrike" cap="none" normalizeH="0" baseline="0" dirty="0" smtClean="0">
                <a:ln>
                  <a:noFill/>
                </a:ln>
                <a:solidFill>
                  <a:srgbClr val="000000"/>
                </a:solidFill>
                <a:effectLst/>
                <a:latin typeface="Comic Sans MS" pitchFamily="66" charset="0"/>
                <a:ea typeface="Times New Roman" pitchFamily="18" charset="0"/>
                <a:cs typeface="Arial" pitchFamily="34" charset="0"/>
              </a:rPr>
              <a:t>helps your child’s development in lots of ways</a:t>
            </a:r>
            <a:r>
              <a:rPr kumimoji="0" lang="en-GB" b="0" i="0" u="none" strike="noStrike" cap="none" normalizeH="0" baseline="0" dirty="0" smtClean="0">
                <a:ln>
                  <a:noFill/>
                </a:ln>
                <a:solidFill>
                  <a:srgbClr val="000000"/>
                </a:solidFill>
                <a:effectLst/>
                <a:latin typeface="Comic Sans MS" pitchFamily="66" charset="0"/>
                <a:ea typeface="Times New Roman" pitchFamily="18" charset="0"/>
                <a:cs typeface="Arial" pitchFamily="34" charset="0"/>
              </a:rPr>
              <a:t>.</a:t>
            </a:r>
            <a:endParaRPr kumimoji="0" lang="en-GB" b="0" i="0" u="none" strike="noStrike" cap="none" normalizeH="0" baseline="0" dirty="0" smtClean="0">
              <a:ln>
                <a:noFill/>
              </a:ln>
              <a:solidFill>
                <a:schemeClr val="tx1"/>
              </a:solidFill>
              <a:effectLst/>
              <a:latin typeface="Comic Sans MS" pitchFamily="66" charset="0"/>
              <a:cs typeface="Arial" pitchFamily="34" charset="0"/>
            </a:endParaRPr>
          </a:p>
          <a:p>
            <a:pPr lvl="0" eaLnBrk="0" fontAlgn="base" hangingPunct="0">
              <a:spcBef>
                <a:spcPct val="0"/>
              </a:spcBef>
              <a:spcAft>
                <a:spcPct val="0"/>
              </a:spcAft>
              <a:tabLst>
                <a:tab pos="457200" algn="l"/>
              </a:tabLst>
            </a:pPr>
            <a:endParaRPr kumimoji="0" lang="en-GB" sz="1600" b="0" i="0" u="none" strike="noStrike" cap="none" normalizeH="0" baseline="0" dirty="0" smtClean="0">
              <a:ln>
                <a:noFill/>
              </a:ln>
              <a:solidFill>
                <a:srgbClr val="000000"/>
              </a:solidFill>
              <a:effectLst/>
              <a:latin typeface="Open Sans"/>
              <a:ea typeface="Times New Roman" pitchFamily="18" charset="0"/>
              <a:cs typeface="Arial" pitchFamily="34" charset="0"/>
            </a:endParaRPr>
          </a:p>
          <a:p>
            <a:pPr eaLnBrk="0" fontAlgn="base" hangingPunct="0">
              <a:spcBef>
                <a:spcPct val="0"/>
              </a:spcBef>
              <a:spcAft>
                <a:spcPct val="0"/>
              </a:spcAft>
              <a:tabLst>
                <a:tab pos="457200" algn="l"/>
              </a:tabLst>
            </a:pPr>
            <a:r>
              <a:rPr lang="en-US" dirty="0">
                <a:latin typeface="Comic Sans MS" pitchFamily="66" charset="0"/>
              </a:rPr>
              <a:t>Books </a:t>
            </a:r>
            <a:r>
              <a:rPr lang="en-US" dirty="0" smtClean="0">
                <a:latin typeface="Comic Sans MS" pitchFamily="66" charset="0"/>
              </a:rPr>
              <a:t>offer </a:t>
            </a:r>
            <a:r>
              <a:rPr lang="en-US" dirty="0">
                <a:latin typeface="Comic Sans MS" pitchFamily="66" charset="0"/>
              </a:rPr>
              <a:t>new words for your child; words </a:t>
            </a:r>
            <a:r>
              <a:rPr lang="en-US" dirty="0" smtClean="0">
                <a:latin typeface="Comic Sans MS" pitchFamily="66" charset="0"/>
              </a:rPr>
              <a:t>that would only </a:t>
            </a:r>
            <a:r>
              <a:rPr lang="en-US" dirty="0">
                <a:latin typeface="Comic Sans MS" pitchFamily="66" charset="0"/>
              </a:rPr>
              <a:t>appear in books. Children need to have a wide vocabulary to understand the meaning of books, </a:t>
            </a:r>
            <a:r>
              <a:rPr lang="en-US" dirty="0" smtClean="0">
                <a:latin typeface="Comic Sans MS" pitchFamily="66" charset="0"/>
              </a:rPr>
              <a:t> so the more stories and times you read them </a:t>
            </a:r>
            <a:r>
              <a:rPr lang="en-US" dirty="0">
                <a:latin typeface="Comic Sans MS" pitchFamily="66" charset="0"/>
              </a:rPr>
              <a:t>will </a:t>
            </a:r>
            <a:r>
              <a:rPr lang="en-US" dirty="0" smtClean="0">
                <a:latin typeface="Comic Sans MS" pitchFamily="66" charset="0"/>
              </a:rPr>
              <a:t>benefit your child </a:t>
            </a:r>
            <a:r>
              <a:rPr lang="en-US" dirty="0">
                <a:latin typeface="Comic Sans MS" pitchFamily="66" charset="0"/>
              </a:rPr>
              <a:t>when they come across these words in their own reading later on</a:t>
            </a:r>
            <a:r>
              <a:rPr lang="en-US" dirty="0" smtClean="0">
                <a:latin typeface="Comic Sans MS" pitchFamily="66" charset="0"/>
              </a:rPr>
              <a:t>. </a:t>
            </a:r>
            <a:r>
              <a:rPr kumimoji="0" lang="en-GB" b="0" i="0" u="none" strike="noStrike" cap="none" normalizeH="0" baseline="0" dirty="0" smtClean="0">
                <a:ln>
                  <a:noFill/>
                </a:ln>
                <a:solidFill>
                  <a:srgbClr val="000000"/>
                </a:solidFill>
                <a:effectLst/>
                <a:latin typeface="Comic Sans MS" pitchFamily="66" charset="0"/>
                <a:ea typeface="Times New Roman" pitchFamily="18" charset="0"/>
                <a:cs typeface="Arial" pitchFamily="34" charset="0"/>
              </a:rPr>
              <a:t>Your child will learn by watching you hold a book the right way and seeing how you move through the book by gently turning the pages.</a:t>
            </a:r>
            <a:endParaRPr lang="en-GB" dirty="0">
              <a:latin typeface="Comic Sans MS" pitchFamily="66" charset="0"/>
            </a:endParaRPr>
          </a:p>
          <a:p>
            <a:pPr lvl="0" eaLnBrk="0" fontAlgn="base" hangingPunct="0">
              <a:spcBef>
                <a:spcPct val="0"/>
              </a:spcBef>
              <a:spcAft>
                <a:spcPct val="0"/>
              </a:spcAft>
              <a:tabLst>
                <a:tab pos="457200" algn="l"/>
              </a:tabLst>
            </a:pPr>
            <a:endParaRPr kumimoji="0" lang="en-GB" sz="1600" b="0" i="0" u="none" strike="noStrike" cap="none" normalizeH="0" baseline="0" dirty="0" smtClean="0">
              <a:ln>
                <a:noFill/>
              </a:ln>
              <a:solidFill>
                <a:srgbClr val="000000"/>
              </a:solidFill>
              <a:effectLst/>
              <a:latin typeface="Open Sans"/>
              <a:ea typeface="Times New Roman" pitchFamily="18" charset="0"/>
              <a:cs typeface="Arial" pitchFamily="34" charset="0"/>
            </a:endParaRPr>
          </a:p>
          <a:p>
            <a:pPr lvl="0" eaLnBrk="0" fontAlgn="base" hangingPunct="0">
              <a:spcBef>
                <a:spcPct val="0"/>
              </a:spcBef>
              <a:spcAft>
                <a:spcPct val="0"/>
              </a:spcAft>
              <a:tabLst>
                <a:tab pos="457200" algn="l"/>
              </a:tabLst>
            </a:pPr>
            <a:r>
              <a:rPr kumimoji="0" lang="en-GB" b="0" i="0" u="none" strike="noStrike" cap="none" normalizeH="0" baseline="0" dirty="0" smtClean="0">
                <a:ln>
                  <a:noFill/>
                </a:ln>
                <a:solidFill>
                  <a:srgbClr val="000000"/>
                </a:solidFill>
                <a:effectLst/>
                <a:latin typeface="Comic Sans MS" pitchFamily="66" charset="0"/>
                <a:ea typeface="Times New Roman" pitchFamily="18" charset="0"/>
                <a:cs typeface="Arial" pitchFamily="34" charset="0"/>
              </a:rPr>
              <a:t>Reading and sharing stories can:</a:t>
            </a:r>
            <a:endParaRPr kumimoji="0" lang="en-GB" b="0" i="0" u="none" strike="noStrike" cap="none" normalizeH="0" baseline="0" dirty="0" smtClean="0">
              <a:ln>
                <a:noFill/>
              </a:ln>
              <a:solidFill>
                <a:schemeClr val="tx1"/>
              </a:solidFill>
              <a:effectLst/>
              <a:latin typeface="Comic Sans MS" pitchFamily="66" charset="0"/>
              <a:cs typeface="Arial" pitchFamily="34" charset="0"/>
            </a:endParaRPr>
          </a:p>
          <a:p>
            <a:pPr lvl="0" eaLnBrk="0" fontAlgn="base" hangingPunct="0">
              <a:spcBef>
                <a:spcPct val="0"/>
              </a:spcBef>
              <a:spcAft>
                <a:spcPct val="0"/>
              </a:spcAft>
              <a:buFontTx/>
              <a:buChar char="•"/>
              <a:tabLst>
                <a:tab pos="457200" algn="l"/>
              </a:tabLst>
            </a:pPr>
            <a:r>
              <a:rPr kumimoji="0" lang="en-GB" b="0" i="0" u="none" strike="noStrike" cap="none" normalizeH="0" baseline="0" dirty="0" smtClean="0">
                <a:ln>
                  <a:noFill/>
                </a:ln>
                <a:solidFill>
                  <a:srgbClr val="000000"/>
                </a:solidFill>
                <a:effectLst/>
                <a:latin typeface="Comic Sans MS" pitchFamily="66" charset="0"/>
                <a:ea typeface="Times New Roman" pitchFamily="18" charset="0"/>
                <a:cs typeface="Arial" pitchFamily="34" charset="0"/>
              </a:rPr>
              <a:t>help your child get to know sounds, words and language, and develop early literacy skills</a:t>
            </a:r>
            <a:endParaRPr kumimoji="0" lang="en-GB" b="0" i="0" u="none" strike="noStrike" cap="none" normalizeH="0" baseline="0" dirty="0" smtClean="0">
              <a:ln>
                <a:noFill/>
              </a:ln>
              <a:solidFill>
                <a:schemeClr val="tx1"/>
              </a:solidFill>
              <a:effectLst/>
              <a:latin typeface="Comic Sans MS" pitchFamily="66" charset="0"/>
              <a:cs typeface="Arial" pitchFamily="34" charset="0"/>
            </a:endParaRPr>
          </a:p>
          <a:p>
            <a:pPr lvl="0" eaLnBrk="0" fontAlgn="base" hangingPunct="0">
              <a:spcBef>
                <a:spcPct val="0"/>
              </a:spcBef>
              <a:spcAft>
                <a:spcPct val="0"/>
              </a:spcAft>
              <a:buFontTx/>
              <a:buChar char="•"/>
              <a:tabLst>
                <a:tab pos="457200" algn="l"/>
              </a:tabLst>
            </a:pPr>
            <a:r>
              <a:rPr kumimoji="0" lang="en-GB" b="0" i="0" u="none" strike="noStrike" cap="none" normalizeH="0" baseline="0" dirty="0" smtClean="0">
                <a:ln>
                  <a:noFill/>
                </a:ln>
                <a:solidFill>
                  <a:srgbClr val="000000"/>
                </a:solidFill>
                <a:effectLst/>
                <a:latin typeface="Comic Sans MS" pitchFamily="66" charset="0"/>
                <a:ea typeface="Times New Roman" pitchFamily="18" charset="0"/>
                <a:cs typeface="Arial" pitchFamily="34" charset="0"/>
              </a:rPr>
              <a:t>learn to value books and stories</a:t>
            </a:r>
            <a:endParaRPr kumimoji="0" lang="en-GB" b="0" i="0" u="none" strike="noStrike" cap="none" normalizeH="0" baseline="0" dirty="0" smtClean="0">
              <a:ln>
                <a:noFill/>
              </a:ln>
              <a:solidFill>
                <a:schemeClr val="tx1"/>
              </a:solidFill>
              <a:effectLst/>
              <a:latin typeface="Comic Sans MS" pitchFamily="66" charset="0"/>
              <a:cs typeface="Arial" pitchFamily="34" charset="0"/>
            </a:endParaRPr>
          </a:p>
          <a:p>
            <a:pPr lvl="0" eaLnBrk="0" fontAlgn="base" hangingPunct="0">
              <a:spcBef>
                <a:spcPct val="0"/>
              </a:spcBef>
              <a:spcAft>
                <a:spcPct val="0"/>
              </a:spcAft>
              <a:buFontTx/>
              <a:buChar char="•"/>
              <a:tabLst>
                <a:tab pos="457200" algn="l"/>
              </a:tabLst>
            </a:pPr>
            <a:r>
              <a:rPr kumimoji="0" lang="en-GB" b="0" i="0" u="none" strike="noStrike" cap="none" normalizeH="0" baseline="0" dirty="0" smtClean="0">
                <a:ln>
                  <a:noFill/>
                </a:ln>
                <a:solidFill>
                  <a:srgbClr val="000000"/>
                </a:solidFill>
                <a:effectLst/>
                <a:latin typeface="Comic Sans MS" pitchFamily="66" charset="0"/>
                <a:ea typeface="Times New Roman" pitchFamily="18" charset="0"/>
                <a:cs typeface="Arial" pitchFamily="34" charset="0"/>
              </a:rPr>
              <a:t>spark your child’s imagination and stimulate curiosity</a:t>
            </a:r>
            <a:endParaRPr kumimoji="0" lang="en-GB" b="0" i="0" u="none" strike="noStrike" cap="none" normalizeH="0" baseline="0" dirty="0" smtClean="0">
              <a:ln>
                <a:noFill/>
              </a:ln>
              <a:solidFill>
                <a:schemeClr val="tx1"/>
              </a:solidFill>
              <a:effectLst/>
              <a:latin typeface="Comic Sans MS" pitchFamily="66" charset="0"/>
              <a:cs typeface="Arial" pitchFamily="34" charset="0"/>
            </a:endParaRPr>
          </a:p>
          <a:p>
            <a:pPr lvl="0" eaLnBrk="0" fontAlgn="base" hangingPunct="0">
              <a:spcBef>
                <a:spcPct val="0"/>
              </a:spcBef>
              <a:spcAft>
                <a:spcPct val="0"/>
              </a:spcAft>
              <a:buFontTx/>
              <a:buChar char="•"/>
              <a:tabLst>
                <a:tab pos="457200" algn="l"/>
              </a:tabLst>
            </a:pPr>
            <a:r>
              <a:rPr kumimoji="0" lang="en-GB" b="0" i="0" u="none" strike="noStrike" cap="none" normalizeH="0" baseline="0" dirty="0" smtClean="0">
                <a:ln>
                  <a:noFill/>
                </a:ln>
                <a:solidFill>
                  <a:srgbClr val="000000"/>
                </a:solidFill>
                <a:effectLst/>
                <a:latin typeface="Comic Sans MS" pitchFamily="66" charset="0"/>
                <a:ea typeface="Times New Roman" pitchFamily="18" charset="0"/>
                <a:cs typeface="Arial" pitchFamily="34" charset="0"/>
              </a:rPr>
              <a:t>help your child’s brain, social skills and communication skills develop</a:t>
            </a:r>
            <a:endParaRPr kumimoji="0" lang="en-GB" b="0" i="0" u="none" strike="noStrike" cap="none" normalizeH="0" baseline="0" dirty="0" smtClean="0">
              <a:ln>
                <a:noFill/>
              </a:ln>
              <a:solidFill>
                <a:schemeClr val="tx1"/>
              </a:solidFill>
              <a:effectLst/>
              <a:latin typeface="Comic Sans MS" pitchFamily="66" charset="0"/>
              <a:cs typeface="Arial" pitchFamily="34" charset="0"/>
            </a:endParaRPr>
          </a:p>
          <a:p>
            <a:pPr lvl="0" eaLnBrk="0" fontAlgn="base" hangingPunct="0">
              <a:spcBef>
                <a:spcPct val="0"/>
              </a:spcBef>
              <a:spcAft>
                <a:spcPct val="0"/>
              </a:spcAft>
              <a:buFontTx/>
              <a:buChar char="•"/>
              <a:tabLst>
                <a:tab pos="457200" algn="l"/>
              </a:tabLst>
            </a:pPr>
            <a:r>
              <a:rPr kumimoji="0" lang="en-GB" b="0" i="0" u="none" strike="noStrike" cap="none" normalizeH="0" baseline="0" dirty="0" smtClean="0">
                <a:ln>
                  <a:noFill/>
                </a:ln>
                <a:solidFill>
                  <a:srgbClr val="000000"/>
                </a:solidFill>
                <a:effectLst/>
                <a:latin typeface="Comic Sans MS" pitchFamily="66" charset="0"/>
                <a:ea typeface="Times New Roman" pitchFamily="18" charset="0"/>
                <a:cs typeface="Arial" pitchFamily="34" charset="0"/>
              </a:rPr>
              <a:t>help your child learn the difference between ‘real’ and ‘make-believe’</a:t>
            </a:r>
            <a:endParaRPr kumimoji="0" lang="en-GB" b="0" i="0" u="none" strike="noStrike" cap="none" normalizeH="0" baseline="0" dirty="0" smtClean="0">
              <a:ln>
                <a:noFill/>
              </a:ln>
              <a:solidFill>
                <a:schemeClr val="tx1"/>
              </a:solidFill>
              <a:effectLst/>
              <a:latin typeface="Comic Sans MS" pitchFamily="66" charset="0"/>
              <a:cs typeface="Arial" pitchFamily="34" charset="0"/>
            </a:endParaRPr>
          </a:p>
          <a:p>
            <a:pPr lvl="0" eaLnBrk="0" fontAlgn="base" hangingPunct="0">
              <a:spcBef>
                <a:spcPct val="0"/>
              </a:spcBef>
              <a:spcAft>
                <a:spcPct val="0"/>
              </a:spcAft>
              <a:buFontTx/>
              <a:buChar char="•"/>
              <a:tabLst>
                <a:tab pos="457200" algn="l"/>
              </a:tabLst>
            </a:pPr>
            <a:r>
              <a:rPr kumimoji="0" lang="en-GB" b="0" i="0" u="none" strike="noStrike" cap="none" normalizeH="0" baseline="0" dirty="0" smtClean="0">
                <a:ln>
                  <a:noFill/>
                </a:ln>
                <a:solidFill>
                  <a:srgbClr val="000000"/>
                </a:solidFill>
                <a:effectLst/>
                <a:latin typeface="Comic Sans MS" pitchFamily="66" charset="0"/>
                <a:ea typeface="Times New Roman" pitchFamily="18" charset="0"/>
                <a:cs typeface="Arial" pitchFamily="34" charset="0"/>
              </a:rPr>
              <a:t>help your child understand change and new or frightening events, and also the strong emotions that can go along with them.</a:t>
            </a:r>
            <a:endParaRPr kumimoji="0" lang="en-GB" b="0" i="0" u="none" strike="noStrike" cap="none" normalizeH="0" baseline="0" dirty="0" smtClean="0">
              <a:ln>
                <a:noFill/>
              </a:ln>
              <a:solidFill>
                <a:schemeClr val="tx1"/>
              </a:solidFill>
              <a:effectLst/>
              <a:latin typeface="Comic Sans MS" pitchFamily="66" charset="0"/>
              <a:cs typeface="Arial" pitchFamily="34" charset="0"/>
            </a:endParaRPr>
          </a:p>
          <a:p>
            <a:endParaRPr lang="en-GB" sz="1200" dirty="0" smtClean="0">
              <a:latin typeface="Comic Sans MS" pitchFamily="66" charset="0"/>
            </a:endParaRPr>
          </a:p>
          <a:p>
            <a:endParaRPr lang="en-GB" sz="2800" dirty="0">
              <a:latin typeface="Comic Sans MS" pitchFamily="66" charset="0"/>
            </a:endParaRPr>
          </a:p>
          <a:p>
            <a:endParaRPr lang="en-GB" sz="2800" dirty="0" smtClean="0">
              <a:latin typeface="Comic Sans MS" pitchFamily="66" charset="0"/>
            </a:endParaRPr>
          </a:p>
          <a:p>
            <a:endParaRPr lang="en-GB" sz="2800" dirty="0">
              <a:latin typeface="Comic Sans MS" pitchFamily="66" charset="0"/>
            </a:endParaRPr>
          </a:p>
          <a:p>
            <a:endParaRPr lang="en-GB" sz="2800" dirty="0" smtClean="0">
              <a:latin typeface="Comic Sans MS" pitchFamily="66" charset="0"/>
            </a:endParaRPr>
          </a:p>
          <a:p>
            <a:endParaRPr lang="en-GB" sz="2800" dirty="0">
              <a:latin typeface="Comic Sans MS" pitchFamily="66" charset="0"/>
            </a:endParaRPr>
          </a:p>
          <a:p>
            <a:endParaRPr lang="en-GB" sz="2800" dirty="0" smtClean="0">
              <a:latin typeface="Comic Sans MS" pitchFamily="66" charset="0"/>
            </a:endParaRPr>
          </a:p>
          <a:p>
            <a:endParaRPr lang="en-GB" sz="2800" dirty="0">
              <a:latin typeface="Comic Sans MS" pitchFamily="66" charset="0"/>
            </a:endParaRPr>
          </a:p>
          <a:p>
            <a:endParaRPr lang="en-GB" sz="2800" dirty="0" smtClean="0">
              <a:latin typeface="Comic Sans MS" pitchFamily="66" charset="0"/>
            </a:endParaRPr>
          </a:p>
          <a:p>
            <a:endParaRPr lang="en-GB" sz="2800" dirty="0">
              <a:latin typeface="Comic Sans MS" pitchFamily="66" charset="0"/>
            </a:endParaRPr>
          </a:p>
          <a:p>
            <a:endParaRPr lang="en-GB" sz="2800" dirty="0" smtClean="0">
              <a:latin typeface="Comic Sans MS" pitchFamily="66" charset="0"/>
            </a:endParaRPr>
          </a:p>
          <a:p>
            <a:endParaRPr lang="en-GB" sz="2800" dirty="0">
              <a:latin typeface="Comic Sans MS" pitchFamily="66" charset="0"/>
            </a:endParaRPr>
          </a:p>
          <a:p>
            <a:endParaRPr lang="en-GB" sz="2800" dirty="0" smtClean="0">
              <a:latin typeface="Comic Sans MS" pitchFamily="66" charset="0"/>
            </a:endParaRPr>
          </a:p>
          <a:p>
            <a:endParaRPr lang="en-GB" sz="2800" dirty="0">
              <a:latin typeface="Comic Sans MS" pitchFamily="66" charset="0"/>
            </a:endParaRPr>
          </a:p>
          <a:p>
            <a:endParaRPr lang="en-GB" sz="2800" dirty="0">
              <a:latin typeface="Comic Sans MS" pitchFamily="66"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85720" y="142852"/>
            <a:ext cx="8001056" cy="5663089"/>
          </a:xfrm>
          <a:prstGeom prst="rect">
            <a:avLst/>
          </a:prstGeom>
          <a:noFill/>
        </p:spPr>
        <p:txBody>
          <a:bodyPr wrap="square" rtlCol="0">
            <a:spAutoFit/>
          </a:bodyPr>
          <a:lstStyle/>
          <a:p>
            <a:r>
              <a:rPr lang="en-GB" sz="2800" dirty="0" smtClean="0">
                <a:latin typeface="Comic Sans MS" pitchFamily="66" charset="0"/>
              </a:rPr>
              <a:t>So What Makes a Good Reader?</a:t>
            </a:r>
          </a:p>
          <a:p>
            <a:endParaRPr lang="en-GB" sz="2800" dirty="0">
              <a:latin typeface="Comic Sans MS" pitchFamily="66" charset="0"/>
            </a:endParaRPr>
          </a:p>
          <a:p>
            <a:pPr>
              <a:buFont typeface="Arial" pitchFamily="34" charset="0"/>
              <a:buChar char="•"/>
            </a:pPr>
            <a:r>
              <a:rPr lang="en-GB" dirty="0" smtClean="0">
                <a:latin typeface="Comic Sans MS" pitchFamily="66" charset="0"/>
              </a:rPr>
              <a:t>Don’t take yourself too seriously</a:t>
            </a:r>
          </a:p>
          <a:p>
            <a:pPr>
              <a:buFont typeface="Arial" pitchFamily="34" charset="0"/>
              <a:buChar char="•"/>
            </a:pPr>
            <a:r>
              <a:rPr lang="en-GB" dirty="0" smtClean="0">
                <a:latin typeface="Comic Sans MS" pitchFamily="66" charset="0"/>
              </a:rPr>
              <a:t>Change your voice, children are more engaged if our voices naturally go   up and down as we speak. So put on silly voices or make different noises.</a:t>
            </a:r>
          </a:p>
          <a:p>
            <a:pPr>
              <a:buFont typeface="Arial" pitchFamily="34" charset="0"/>
              <a:buChar char="•"/>
            </a:pPr>
            <a:r>
              <a:rPr lang="en-GB" dirty="0" smtClean="0">
                <a:latin typeface="Comic Sans MS" pitchFamily="66" charset="0"/>
              </a:rPr>
              <a:t>Being familiar with a story helps, you will find that the rhythm of the story flows more easily.</a:t>
            </a:r>
          </a:p>
          <a:p>
            <a:pPr>
              <a:buFont typeface="Arial" pitchFamily="34" charset="0"/>
              <a:buChar char="•"/>
            </a:pPr>
            <a:r>
              <a:rPr lang="en-GB" dirty="0" smtClean="0">
                <a:latin typeface="Comic Sans MS" pitchFamily="66" charset="0"/>
              </a:rPr>
              <a:t>Talk about the different elements of the story – characters, setting, beginning, middle and end.</a:t>
            </a:r>
          </a:p>
          <a:p>
            <a:pPr>
              <a:buFont typeface="Arial" pitchFamily="34" charset="0"/>
              <a:buChar char="•"/>
            </a:pPr>
            <a:r>
              <a:rPr lang="en-GB" dirty="0" smtClean="0">
                <a:latin typeface="Comic Sans MS" pitchFamily="66" charset="0"/>
              </a:rPr>
              <a:t>Ask questions all the time about what is happening or what they think might happen next – doesn’t matter if they are not completely right it’s about being confident to have own ideas.</a:t>
            </a:r>
          </a:p>
          <a:p>
            <a:pPr>
              <a:buFont typeface="Arial" pitchFamily="34" charset="0"/>
              <a:buChar char="•"/>
            </a:pPr>
            <a:r>
              <a:rPr lang="en-GB" dirty="0" smtClean="0">
                <a:latin typeface="Comic Sans MS" pitchFamily="66" charset="0"/>
              </a:rPr>
              <a:t>If your child wants to talk about something they have seen let them, they might have noticed similarities to their own lives.</a:t>
            </a:r>
          </a:p>
          <a:p>
            <a:pPr>
              <a:buFont typeface="Arial" pitchFamily="34" charset="0"/>
              <a:buChar char="•"/>
            </a:pPr>
            <a:r>
              <a:rPr lang="en-GB" dirty="0" smtClean="0">
                <a:latin typeface="Comic Sans MS" pitchFamily="66" charset="0"/>
              </a:rPr>
              <a:t>Let them choose their story – they may choose the same book over and over again that’s ok it just means it’s a favourite and the more they hear the story the more they will join in using vocabulary from that story – </a:t>
            </a:r>
            <a:r>
              <a:rPr lang="en-GB" dirty="0" smtClean="0">
                <a:solidFill>
                  <a:srgbClr val="FF0000"/>
                </a:solidFill>
                <a:latin typeface="Comic Sans MS" pitchFamily="66" charset="0"/>
              </a:rPr>
              <a:t>EARLY READING</a:t>
            </a:r>
          </a:p>
          <a:p>
            <a:pPr>
              <a:buFont typeface="Arial" pitchFamily="34" charset="0"/>
              <a:buChar char="•"/>
            </a:pPr>
            <a:endParaRPr lang="en-GB" dirty="0">
              <a:latin typeface="Comic Sans MS" pitchFamily="66"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57158" y="142852"/>
            <a:ext cx="8143932" cy="7325082"/>
          </a:xfrm>
          <a:prstGeom prst="rect">
            <a:avLst/>
          </a:prstGeom>
          <a:noFill/>
        </p:spPr>
        <p:txBody>
          <a:bodyPr wrap="square" rtlCol="0">
            <a:spAutoFit/>
          </a:bodyPr>
          <a:lstStyle/>
          <a:p>
            <a:r>
              <a:rPr lang="en-GB" sz="2800" dirty="0" smtClean="0">
                <a:latin typeface="Comic Sans MS" pitchFamily="66" charset="0"/>
              </a:rPr>
              <a:t>Nursery Rhymes</a:t>
            </a:r>
          </a:p>
          <a:p>
            <a:endParaRPr lang="en-GB" sz="2800" dirty="0">
              <a:latin typeface="Comic Sans MS" pitchFamily="66" charset="0"/>
            </a:endParaRPr>
          </a:p>
          <a:p>
            <a:r>
              <a:rPr lang="en-GB" dirty="0" smtClean="0">
                <a:latin typeface="Comic Sans MS" pitchFamily="66" charset="0"/>
              </a:rPr>
              <a:t>Singing nursery rhymes promotes early reading in the same way as reading a story. </a:t>
            </a:r>
          </a:p>
          <a:p>
            <a:pPr lvl="0">
              <a:buFont typeface="Arial" pitchFamily="34" charset="0"/>
              <a:buChar char="•"/>
            </a:pPr>
            <a:endParaRPr kumimoji="0" lang="en-GB" b="0" i="0" u="none" strike="noStrike" cap="none" normalizeH="0" baseline="0" dirty="0" smtClean="0">
              <a:ln>
                <a:noFill/>
              </a:ln>
              <a:solidFill>
                <a:schemeClr val="tx1"/>
              </a:solidFill>
              <a:effectLst/>
              <a:latin typeface="Comic Sans MS" pitchFamily="66" charset="0"/>
              <a:cs typeface="Arial" pitchFamily="34" charset="0"/>
            </a:endParaRPr>
          </a:p>
          <a:p>
            <a:r>
              <a:rPr lang="en-GB" b="1" dirty="0" smtClean="0">
                <a:latin typeface="Comic Sans MS" pitchFamily="66" charset="0"/>
              </a:rPr>
              <a:t>So why is singing nursery rhymes and songs important;</a:t>
            </a:r>
          </a:p>
          <a:p>
            <a:endParaRPr lang="en-GB" b="1" dirty="0" smtClean="0">
              <a:latin typeface="Comic Sans MS" pitchFamily="66" charset="0"/>
            </a:endParaRPr>
          </a:p>
          <a:p>
            <a:pPr>
              <a:buFont typeface="Arial" pitchFamily="34" charset="0"/>
              <a:buChar char="•"/>
            </a:pPr>
            <a:r>
              <a:rPr lang="en-GB" dirty="0" smtClean="0">
                <a:latin typeface="Comic Sans MS" pitchFamily="66" charset="0"/>
              </a:rPr>
              <a:t>Children learn new words</a:t>
            </a:r>
          </a:p>
          <a:p>
            <a:pPr>
              <a:buFont typeface="Arial" pitchFamily="34" charset="0"/>
              <a:buChar char="•"/>
            </a:pPr>
            <a:r>
              <a:rPr lang="en-GB" dirty="0" smtClean="0">
                <a:latin typeface="Comic Sans MS" pitchFamily="66" charset="0"/>
              </a:rPr>
              <a:t>Enables children to copy actions</a:t>
            </a:r>
          </a:p>
          <a:p>
            <a:pPr>
              <a:buFont typeface="Arial" pitchFamily="34" charset="0"/>
              <a:buChar char="•"/>
            </a:pPr>
            <a:r>
              <a:rPr lang="en-GB" dirty="0" smtClean="0">
                <a:latin typeface="Comic Sans MS" pitchFamily="66" charset="0"/>
              </a:rPr>
              <a:t>It boasts children language communication and literacy skills</a:t>
            </a:r>
          </a:p>
          <a:p>
            <a:pPr>
              <a:buFont typeface="Arial" pitchFamily="34" charset="0"/>
              <a:buChar char="•"/>
            </a:pPr>
            <a:r>
              <a:rPr lang="en-GB" dirty="0" smtClean="0">
                <a:latin typeface="Comic Sans MS" pitchFamily="66" charset="0"/>
              </a:rPr>
              <a:t>Helps develop children’s social, skills</a:t>
            </a:r>
          </a:p>
          <a:p>
            <a:pPr>
              <a:buFont typeface="Arial" pitchFamily="34" charset="0"/>
              <a:buChar char="•"/>
            </a:pPr>
            <a:r>
              <a:rPr lang="en-GB" dirty="0" smtClean="0">
                <a:latin typeface="Comic Sans MS" pitchFamily="66" charset="0"/>
              </a:rPr>
              <a:t>Children learn about different beats and rhythms</a:t>
            </a:r>
          </a:p>
          <a:p>
            <a:pPr>
              <a:buFont typeface="Arial" pitchFamily="34" charset="0"/>
              <a:buChar char="•"/>
            </a:pPr>
            <a:r>
              <a:rPr lang="en-GB" dirty="0" smtClean="0">
                <a:latin typeface="Comic Sans MS" pitchFamily="66" charset="0"/>
              </a:rPr>
              <a:t>Provides the opportunity for children to value language and become confident learners.</a:t>
            </a:r>
          </a:p>
          <a:p>
            <a:pPr>
              <a:buFont typeface="Arial" pitchFamily="34" charset="0"/>
              <a:buChar char="•"/>
            </a:pPr>
            <a:endParaRPr lang="en-GB" dirty="0">
              <a:latin typeface="Comic Sans MS" pitchFamily="66" charset="0"/>
            </a:endParaRPr>
          </a:p>
          <a:p>
            <a:r>
              <a:rPr lang="en-GB" b="1" dirty="0" smtClean="0">
                <a:latin typeface="Comic Sans MS" pitchFamily="66" charset="0"/>
              </a:rPr>
              <a:t>Adult’s role in singing nursery rhymes and songs;</a:t>
            </a:r>
          </a:p>
          <a:p>
            <a:r>
              <a:rPr lang="en-GB" dirty="0" smtClean="0">
                <a:latin typeface="Comic Sans MS" pitchFamily="66" charset="0"/>
              </a:rPr>
              <a:t>Be confident</a:t>
            </a:r>
          </a:p>
          <a:p>
            <a:r>
              <a:rPr lang="en-GB" dirty="0" smtClean="0">
                <a:latin typeface="Comic Sans MS" pitchFamily="66" charset="0"/>
              </a:rPr>
              <a:t>Sing songs slowly and clearly</a:t>
            </a:r>
          </a:p>
          <a:p>
            <a:r>
              <a:rPr lang="en-GB" dirty="0" smtClean="0">
                <a:latin typeface="Comic Sans MS" pitchFamily="66" charset="0"/>
              </a:rPr>
              <a:t>Use a clear tone</a:t>
            </a:r>
          </a:p>
          <a:p>
            <a:r>
              <a:rPr lang="en-GB" dirty="0" smtClean="0">
                <a:latin typeface="Comic Sans MS" pitchFamily="66" charset="0"/>
              </a:rPr>
              <a:t>Use props to support the songs</a:t>
            </a:r>
          </a:p>
          <a:p>
            <a:r>
              <a:rPr lang="en-GB" dirty="0" smtClean="0">
                <a:latin typeface="Comic Sans MS" pitchFamily="66" charset="0"/>
              </a:rPr>
              <a:t>Involve children</a:t>
            </a:r>
          </a:p>
          <a:p>
            <a:r>
              <a:rPr lang="en-GB" dirty="0" smtClean="0">
                <a:latin typeface="Comic Sans MS" pitchFamily="66" charset="0"/>
              </a:rPr>
              <a:t>Use actions or pictures </a:t>
            </a:r>
          </a:p>
          <a:p>
            <a:endParaRPr lang="en-GB" dirty="0" smtClean="0">
              <a:latin typeface="Comic Sans MS" pitchFamily="66" charset="0"/>
            </a:endParaRPr>
          </a:p>
          <a:p>
            <a:endParaRPr lang="en-GB" dirty="0" smtClean="0">
              <a:latin typeface="Comic Sans MS" pitchFamily="66" charset="0"/>
            </a:endParaRPr>
          </a:p>
          <a:p>
            <a:endParaRPr lang="en-GB" dirty="0">
              <a:latin typeface="Comic Sans MS" pitchFamily="66"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57158" y="214290"/>
            <a:ext cx="5857916" cy="5909310"/>
          </a:xfrm>
          <a:prstGeom prst="rect">
            <a:avLst/>
          </a:prstGeom>
          <a:noFill/>
        </p:spPr>
        <p:txBody>
          <a:bodyPr wrap="square" rtlCol="0">
            <a:spAutoFit/>
          </a:bodyPr>
          <a:lstStyle/>
          <a:p>
            <a:endParaRPr lang="en-GB" b="1" dirty="0" smtClean="0">
              <a:latin typeface="Comic Sans MS" pitchFamily="66" charset="0"/>
            </a:endParaRPr>
          </a:p>
          <a:p>
            <a:endParaRPr lang="en-GB" b="1" dirty="0" smtClean="0">
              <a:latin typeface="Comic Sans MS" pitchFamily="66" charset="0"/>
            </a:endParaRPr>
          </a:p>
          <a:p>
            <a:endParaRPr lang="en-GB" b="1" dirty="0" smtClean="0">
              <a:latin typeface="Comic Sans MS" pitchFamily="66" charset="0"/>
            </a:endParaRPr>
          </a:p>
          <a:p>
            <a:endParaRPr lang="en-GB" b="1" dirty="0" smtClean="0">
              <a:latin typeface="Comic Sans MS" pitchFamily="66" charset="0"/>
            </a:endParaRPr>
          </a:p>
          <a:p>
            <a:endParaRPr lang="en-GB" b="1" dirty="0" smtClean="0">
              <a:latin typeface="Comic Sans MS" pitchFamily="66" charset="0"/>
            </a:endParaRPr>
          </a:p>
          <a:p>
            <a:endParaRPr lang="en-GB" b="1" dirty="0">
              <a:latin typeface="Comic Sans MS" pitchFamily="66" charset="0"/>
            </a:endParaRPr>
          </a:p>
          <a:p>
            <a:pPr>
              <a:buFont typeface="Arial" pitchFamily="34" charset="0"/>
              <a:buChar char="•"/>
            </a:pPr>
            <a:r>
              <a:rPr lang="en-GB" b="1" dirty="0" smtClean="0">
                <a:latin typeface="Comic Sans MS" pitchFamily="66" charset="0"/>
              </a:rPr>
              <a:t>Environmental Sounds</a:t>
            </a:r>
          </a:p>
          <a:p>
            <a:pPr>
              <a:buFont typeface="Arial" pitchFamily="34" charset="0"/>
              <a:buChar char="•"/>
            </a:pPr>
            <a:endParaRPr lang="en-GB" b="1" dirty="0">
              <a:latin typeface="Comic Sans MS" pitchFamily="66" charset="0"/>
            </a:endParaRPr>
          </a:p>
          <a:p>
            <a:pPr>
              <a:buFont typeface="Arial" pitchFamily="34" charset="0"/>
              <a:buChar char="•"/>
            </a:pPr>
            <a:r>
              <a:rPr lang="en-GB" b="1" dirty="0" smtClean="0">
                <a:latin typeface="Comic Sans MS" pitchFamily="66" charset="0"/>
              </a:rPr>
              <a:t>Instrumental Sounds</a:t>
            </a:r>
          </a:p>
          <a:p>
            <a:pPr>
              <a:buFont typeface="Arial" pitchFamily="34" charset="0"/>
              <a:buChar char="•"/>
            </a:pPr>
            <a:endParaRPr lang="en-GB" b="1" dirty="0">
              <a:latin typeface="Comic Sans MS" pitchFamily="66" charset="0"/>
            </a:endParaRPr>
          </a:p>
          <a:p>
            <a:pPr>
              <a:buFont typeface="Arial" pitchFamily="34" charset="0"/>
              <a:buChar char="•"/>
            </a:pPr>
            <a:r>
              <a:rPr lang="en-GB" b="1" dirty="0" smtClean="0">
                <a:latin typeface="Comic Sans MS" pitchFamily="66" charset="0"/>
              </a:rPr>
              <a:t>Body Percussion</a:t>
            </a:r>
          </a:p>
          <a:p>
            <a:pPr>
              <a:buFont typeface="Arial" pitchFamily="34" charset="0"/>
              <a:buChar char="•"/>
            </a:pPr>
            <a:endParaRPr lang="en-GB" b="1" dirty="0">
              <a:latin typeface="Comic Sans MS" pitchFamily="66" charset="0"/>
            </a:endParaRPr>
          </a:p>
          <a:p>
            <a:pPr>
              <a:buFont typeface="Arial" pitchFamily="34" charset="0"/>
              <a:buChar char="•"/>
            </a:pPr>
            <a:r>
              <a:rPr lang="en-GB" b="1" dirty="0" smtClean="0">
                <a:latin typeface="Comic Sans MS" pitchFamily="66" charset="0"/>
              </a:rPr>
              <a:t>Rhythm and Rhyme</a:t>
            </a:r>
          </a:p>
          <a:p>
            <a:pPr>
              <a:buFont typeface="Arial" pitchFamily="34" charset="0"/>
              <a:buChar char="•"/>
            </a:pPr>
            <a:endParaRPr lang="en-GB" b="1" dirty="0">
              <a:latin typeface="Comic Sans MS" pitchFamily="66" charset="0"/>
            </a:endParaRPr>
          </a:p>
          <a:p>
            <a:pPr>
              <a:buFont typeface="Arial" pitchFamily="34" charset="0"/>
              <a:buChar char="•"/>
            </a:pPr>
            <a:r>
              <a:rPr lang="en-GB" b="1" dirty="0" smtClean="0">
                <a:latin typeface="Comic Sans MS" pitchFamily="66" charset="0"/>
              </a:rPr>
              <a:t>Alliteration</a:t>
            </a:r>
          </a:p>
          <a:p>
            <a:pPr>
              <a:buFont typeface="Arial" pitchFamily="34" charset="0"/>
              <a:buChar char="•"/>
            </a:pPr>
            <a:endParaRPr lang="en-GB" b="1" dirty="0">
              <a:latin typeface="Comic Sans MS" pitchFamily="66" charset="0"/>
            </a:endParaRPr>
          </a:p>
          <a:p>
            <a:pPr>
              <a:buFont typeface="Arial" pitchFamily="34" charset="0"/>
              <a:buChar char="•"/>
            </a:pPr>
            <a:r>
              <a:rPr lang="en-GB" b="1" dirty="0" smtClean="0">
                <a:latin typeface="Comic Sans MS" pitchFamily="66" charset="0"/>
              </a:rPr>
              <a:t>Voice Sounds</a:t>
            </a:r>
          </a:p>
          <a:p>
            <a:pPr>
              <a:buFont typeface="Arial" pitchFamily="34" charset="0"/>
              <a:buChar char="•"/>
            </a:pPr>
            <a:endParaRPr lang="en-GB" b="1" dirty="0">
              <a:latin typeface="Comic Sans MS" pitchFamily="66" charset="0"/>
            </a:endParaRPr>
          </a:p>
          <a:p>
            <a:pPr>
              <a:buFont typeface="Arial" pitchFamily="34" charset="0"/>
              <a:buChar char="•"/>
            </a:pPr>
            <a:r>
              <a:rPr lang="en-GB" b="1" dirty="0" smtClean="0">
                <a:latin typeface="Comic Sans MS" pitchFamily="66" charset="0"/>
              </a:rPr>
              <a:t>Oral Blending and Segmenting</a:t>
            </a:r>
          </a:p>
          <a:p>
            <a:pPr>
              <a:buFont typeface="Arial" pitchFamily="34" charset="0"/>
              <a:buChar char="•"/>
            </a:pPr>
            <a:endParaRPr lang="en-GB" b="1" dirty="0">
              <a:latin typeface="Comic Sans MS" pitchFamily="66" charset="0"/>
            </a:endParaRPr>
          </a:p>
          <a:p>
            <a:pPr>
              <a:buFont typeface="Arial" pitchFamily="34" charset="0"/>
              <a:buChar char="•"/>
            </a:pPr>
            <a:endParaRPr lang="en-GB" b="1" dirty="0" smtClean="0">
              <a:latin typeface="Comic Sans MS" pitchFamily="66" charset="0"/>
            </a:endParaRPr>
          </a:p>
        </p:txBody>
      </p:sp>
      <p:sp>
        <p:nvSpPr>
          <p:cNvPr id="4" name="Rectangle 3"/>
          <p:cNvSpPr/>
          <p:nvPr/>
        </p:nvSpPr>
        <p:spPr>
          <a:xfrm>
            <a:off x="214282" y="142852"/>
            <a:ext cx="8143932" cy="1477328"/>
          </a:xfrm>
          <a:prstGeom prst="rect">
            <a:avLst/>
          </a:prstGeom>
        </p:spPr>
        <p:txBody>
          <a:bodyPr wrap="square">
            <a:spAutoFit/>
          </a:bodyPr>
          <a:lstStyle/>
          <a:p>
            <a:r>
              <a:rPr lang="en-GB" b="1" dirty="0" smtClean="0">
                <a:latin typeface="Comic Sans MS" pitchFamily="66" charset="0"/>
              </a:rPr>
              <a:t>Letters and Sounds</a:t>
            </a:r>
            <a:r>
              <a:rPr lang="en-GB" dirty="0" smtClean="0">
                <a:latin typeface="Comic Sans MS" pitchFamily="66" charset="0"/>
              </a:rPr>
              <a:t> is a phonics resource published by the Department for Education and Skills. It aims to build children's speaking and listening skills in their own right as well as to prepare children for learning to read by developing their phonic knowledge and skills. In Nursery we focus mainly on Phase One – this includes</a:t>
            </a:r>
            <a:endParaRPr lang="en-GB" dirty="0">
              <a:latin typeface="Comic Sans MS" pitchFamily="66"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ChangeArrowheads="1"/>
          </p:cNvSpPr>
          <p:nvPr/>
        </p:nvSpPr>
        <p:spPr bwMode="auto">
          <a:xfrm>
            <a:off x="285720" y="857232"/>
            <a:ext cx="8319906" cy="2585323"/>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r>
              <a:rPr kumimoji="0" lang="en-US" b="0"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Blending</a:t>
            </a:r>
            <a:endParaRPr kumimoji="0" lang="en-GB" b="0" i="0" u="none" strike="noStrike" cap="none" normalizeH="0" baseline="0" dirty="0" smtClean="0">
              <a:ln>
                <a:noFill/>
              </a:ln>
              <a:solidFill>
                <a:schemeClr val="tx1"/>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We teach the children how to blend or merge sounds together to read each</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word, </a:t>
            </a:r>
            <a:r>
              <a:rPr lang="en-US" dirty="0" smtClean="0">
                <a:latin typeface="Comic Sans MS" pitchFamily="66" charset="0"/>
                <a:ea typeface="Calibri" pitchFamily="34" charset="0"/>
                <a:cs typeface="Times New Roman" pitchFamily="18" charset="0"/>
              </a:rPr>
              <a:t>i</a:t>
            </a: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n the right order, to read a word. E.g. c-a-t = cat. </a:t>
            </a:r>
            <a:endParaRPr kumimoji="0" lang="en-GB" b="0" i="0" u="none" strike="noStrike" cap="none" normalizeH="0" baseline="0" dirty="0" smtClean="0">
              <a:ln>
                <a:noFill/>
              </a:ln>
              <a:solidFill>
                <a:schemeClr val="tx1"/>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b="0"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Segmenting</a:t>
            </a:r>
            <a:endParaRPr kumimoji="0" lang="en-GB" b="0" i="0" u="none" strike="noStrike" cap="none" normalizeH="0" baseline="0" dirty="0" smtClean="0">
              <a:ln>
                <a:noFill/>
              </a:ln>
              <a:solidFill>
                <a:schemeClr val="tx1"/>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We teach the children how to segment each word to spell. E.g.  cat = c-a-t</a:t>
            </a:r>
            <a:endParaRPr kumimoji="0" lang="en-GB" b="0" i="0" u="none" strike="noStrike" cap="none" normalizeH="0" baseline="0" dirty="0" smtClean="0">
              <a:ln>
                <a:noFill/>
              </a:ln>
              <a:solidFill>
                <a:schemeClr val="tx1"/>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 aim is for the children to read the whole word automatically.</a:t>
            </a:r>
            <a:endParaRPr kumimoji="0" lang="en-GB" b="0" i="0" u="none" strike="noStrike" cap="none" normalizeH="0" baseline="0" dirty="0" smtClean="0">
              <a:ln>
                <a:noFill/>
              </a:ln>
              <a:solidFill>
                <a:schemeClr val="tx1"/>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These activities are all done orally. The emphasis is on helping children to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hear the separate sounds in words and to create spoken sounds.</a:t>
            </a:r>
            <a:endParaRPr kumimoji="0" lang="en-GB" b="0" i="0" u="none" strike="noStrike" cap="none" normalizeH="0" baseline="0" dirty="0" smtClean="0">
              <a:ln>
                <a:noFill/>
              </a:ln>
              <a:solidFill>
                <a:schemeClr val="tx1"/>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
        <p:nvSpPr>
          <p:cNvPr id="19460" name="Rectangle 4"/>
          <p:cNvSpPr>
            <a:spLocks noChangeArrowheads="1"/>
          </p:cNvSpPr>
          <p:nvPr/>
        </p:nvSpPr>
        <p:spPr bwMode="auto">
          <a:xfrm>
            <a:off x="214282" y="3214686"/>
            <a:ext cx="8347157" cy="33239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b="1" i="0" u="sng"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Ways you can support your children at home</a:t>
            </a:r>
            <a:endParaRPr kumimoji="0" lang="en-GB" b="0" i="0" u="none" strike="noStrike" cap="none" normalizeH="0" baseline="0" dirty="0" smtClean="0">
              <a:ln>
                <a:noFill/>
              </a:ln>
              <a:solidFill>
                <a:schemeClr val="tx1"/>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Sound-talking or Robot-talking</a:t>
            </a:r>
            <a:endParaRPr kumimoji="0" lang="en-GB" b="0" i="0" u="none" strike="noStrike" cap="none" normalizeH="0" baseline="0" dirty="0" smtClean="0">
              <a:ln>
                <a:noFill/>
              </a:ln>
              <a:solidFill>
                <a:schemeClr val="tx1"/>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Find real objects around your home that have three phonemes (</a:t>
            </a:r>
            <a:r>
              <a:rPr kumimoji="0" lang="en-US" b="0" i="1"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sounds</a:t>
            </a: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and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err="1" smtClean="0">
                <a:ln>
                  <a:noFill/>
                </a:ln>
                <a:solidFill>
                  <a:schemeClr val="tx1"/>
                </a:solidFill>
                <a:effectLst/>
                <a:latin typeface="Comic Sans MS" pitchFamily="66" charset="0"/>
                <a:ea typeface="Calibri" pitchFamily="34" charset="0"/>
                <a:cs typeface="Times New Roman" pitchFamily="18" charset="0"/>
              </a:rPr>
              <a:t>practise</a:t>
            </a: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‘sound talk’. First, just let them listen, then see if they will join in,</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for example, saying:</a:t>
            </a:r>
            <a:endParaRPr kumimoji="0" lang="en-GB" b="0" i="0" u="none" strike="noStrike" cap="none" normalizeH="0" baseline="0" dirty="0" smtClean="0">
              <a:ln>
                <a:noFill/>
              </a:ln>
              <a:solidFill>
                <a:schemeClr val="tx1"/>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‘I spy a p-e-g – peg.’</a:t>
            </a:r>
            <a:endParaRPr kumimoji="0" lang="en-GB" b="0" i="0" u="none" strike="noStrike" cap="none" normalizeH="0" baseline="0" dirty="0" smtClean="0">
              <a:ln>
                <a:noFill/>
              </a:ln>
              <a:solidFill>
                <a:schemeClr val="tx1"/>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‘I spy a c-u-p – cup.’</a:t>
            </a:r>
            <a:endParaRPr kumimoji="0" lang="en-GB" b="0" i="0" u="none" strike="noStrike" cap="none" normalizeH="0" baseline="0" dirty="0" smtClean="0">
              <a:ln>
                <a:noFill/>
              </a:ln>
              <a:solidFill>
                <a:schemeClr val="tx1"/>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‘Where’s your other s-o-ck – sock?’</a:t>
            </a:r>
            <a:endParaRPr kumimoji="0" lang="en-GB" b="0" i="0" u="none" strike="noStrike" cap="none" normalizeH="0" baseline="0" dirty="0" smtClean="0">
              <a:ln>
                <a:noFill/>
              </a:ln>
              <a:solidFill>
                <a:schemeClr val="tx1"/>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r>
              <a:rPr kumimoji="0" lang="en-US" b="0"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Simon says – put your hands on your h-ea-d.’</a:t>
            </a:r>
            <a:endParaRPr kumimoji="0" lang="en-GB" b="0" i="0" u="none" strike="noStrike" cap="none" normalizeH="0" baseline="0" dirty="0" smtClean="0">
              <a:ln>
                <a:noFill/>
              </a:ln>
              <a:solidFill>
                <a:schemeClr val="tx1"/>
              </a:solidFill>
              <a:effectLst/>
              <a:latin typeface="Comic Sans MS" pitchFamily="66"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	‘Simon says – touch your </a:t>
            </a:r>
            <a:r>
              <a:rPr kumimoji="0" lang="en-US" b="0" i="0" u="none" strike="noStrike" cap="none" normalizeH="0" baseline="0" dirty="0" err="1" smtClean="0">
                <a:ln>
                  <a:noFill/>
                </a:ln>
                <a:solidFill>
                  <a:schemeClr val="tx1"/>
                </a:solidFill>
                <a:effectLst/>
                <a:latin typeface="Comic Sans MS" pitchFamily="66" charset="0"/>
                <a:ea typeface="Calibri" pitchFamily="34" charset="0"/>
                <a:cs typeface="Arial" pitchFamily="34" charset="0"/>
              </a:rPr>
              <a:t>ch</a:t>
            </a:r>
            <a:r>
              <a:rPr kumimoji="0" lang="en-US" b="0"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a:t>
            </a:r>
            <a:r>
              <a:rPr kumimoji="0" lang="en-US" b="0" i="0" u="none" strike="noStrike" cap="none" normalizeH="0" baseline="0" dirty="0" err="1" smtClean="0">
                <a:ln>
                  <a:noFill/>
                </a:ln>
                <a:solidFill>
                  <a:schemeClr val="tx1"/>
                </a:solidFill>
                <a:effectLst/>
                <a:latin typeface="Comic Sans MS" pitchFamily="66" charset="0"/>
                <a:ea typeface="Calibri" pitchFamily="34" charset="0"/>
                <a:cs typeface="Arial" pitchFamily="34" charset="0"/>
              </a:rPr>
              <a:t>i</a:t>
            </a:r>
            <a:r>
              <a:rPr kumimoji="0" lang="en-US" b="0" i="0" u="none" strike="noStrike" cap="none" normalizeH="0" baseline="0" dirty="0" smtClean="0">
                <a:ln>
                  <a:noFill/>
                </a:ln>
                <a:solidFill>
                  <a:schemeClr val="tx1"/>
                </a:solidFill>
                <a:effectLst/>
                <a:latin typeface="Comic Sans MS" pitchFamily="66" charset="0"/>
                <a:ea typeface="Calibri" pitchFamily="34" charset="0"/>
                <a:cs typeface="Arial" pitchFamily="34" charset="0"/>
              </a:rPr>
              <a:t>-n.’</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600" b="0" i="0" u="none" strike="noStrike" cap="none" normalizeH="0" baseline="0" dirty="0" smtClean="0">
              <a:ln>
                <a:noFill/>
              </a:ln>
              <a:solidFill>
                <a:schemeClr val="tx1"/>
              </a:solidFill>
              <a:effectLst/>
              <a:latin typeface="Comic Sans MS" pitchFamily="66" charset="0"/>
              <a:cs typeface="Arial" pitchFamily="34" charset="0"/>
            </a:endParaRPr>
          </a:p>
        </p:txBody>
      </p:sp>
      <p:sp>
        <p:nvSpPr>
          <p:cNvPr id="19461" name="Rectangle 5"/>
          <p:cNvSpPr>
            <a:spLocks noChangeArrowheads="1"/>
          </p:cNvSpPr>
          <p:nvPr/>
        </p:nvSpPr>
        <p:spPr bwMode="auto">
          <a:xfrm>
            <a:off x="0" y="13112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1" i="0" u="none" strike="noStrike" cap="none" normalizeH="0" baseline="0" smtClean="0">
              <a:ln>
                <a:noFill/>
              </a:ln>
              <a:solidFill>
                <a:schemeClr val="tx1"/>
              </a:solidFill>
              <a:effectLst/>
              <a:latin typeface="Arial" pitchFamily="34"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ea typeface="Calibri" pitchFamily="34" charset="0"/>
                <a:cs typeface="Times New Roman" pitchFamily="18"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 name="TextBox 6"/>
          <p:cNvSpPr txBox="1"/>
          <p:nvPr/>
        </p:nvSpPr>
        <p:spPr>
          <a:xfrm>
            <a:off x="1214414" y="357166"/>
            <a:ext cx="6643734" cy="523220"/>
          </a:xfrm>
          <a:prstGeom prst="rect">
            <a:avLst/>
          </a:prstGeom>
          <a:noFill/>
        </p:spPr>
        <p:txBody>
          <a:bodyPr wrap="square" rtlCol="0">
            <a:spAutoFit/>
          </a:bodyPr>
          <a:lstStyle/>
          <a:p>
            <a:pPr algn="ctr"/>
            <a:r>
              <a:rPr lang="en-GB" sz="2800" dirty="0" smtClean="0">
                <a:latin typeface="Comic Sans MS" pitchFamily="66" charset="0"/>
              </a:rPr>
              <a:t>Oral Blending And Segmenting</a:t>
            </a:r>
            <a:endParaRPr lang="en-GB" sz="2800" dirty="0">
              <a:latin typeface="Comic Sans MS" pitchFamily="66"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0034" y="1142984"/>
            <a:ext cx="7500990" cy="3970318"/>
          </a:xfrm>
          <a:prstGeom prst="rect">
            <a:avLst/>
          </a:prstGeom>
        </p:spPr>
        <p:txBody>
          <a:bodyPr wrap="square">
            <a:spAutoFit/>
          </a:bodyPr>
          <a:lstStyle/>
          <a:p>
            <a:pPr lvl="0" eaLnBrk="0" fontAlgn="base" hangingPunct="0">
              <a:spcBef>
                <a:spcPct val="0"/>
              </a:spcBef>
              <a:spcAft>
                <a:spcPct val="0"/>
              </a:spcAft>
            </a:pP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We teach the children the smallest unit of sound – called a ‘phoneme’.</a:t>
            </a:r>
            <a:endParaRPr kumimoji="0" lang="en-GB" b="0" i="0" u="none" strike="noStrike" cap="none" normalizeH="0" baseline="0" dirty="0" smtClean="0">
              <a:ln>
                <a:noFill/>
              </a:ln>
              <a:solidFill>
                <a:schemeClr val="tx1"/>
              </a:solidFill>
              <a:effectLst/>
              <a:latin typeface="Comic Sans MS" pitchFamily="66" charset="0"/>
              <a:cs typeface="Arial" pitchFamily="34" charset="0"/>
            </a:endParaRPr>
          </a:p>
          <a:p>
            <a:pPr lvl="0" eaLnBrk="0" fontAlgn="base" hangingPunct="0">
              <a:spcBef>
                <a:spcPct val="0"/>
              </a:spcBef>
              <a:spcAft>
                <a:spcPct val="0"/>
              </a:spcAft>
            </a:pP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This is the order in which the ‘phonemes’ are taught and </a:t>
            </a:r>
            <a:r>
              <a:rPr kumimoji="0" lang="en-US" b="0" i="0" u="none" strike="noStrike" cap="none" normalizeH="0" baseline="0" dirty="0" err="1" smtClean="0">
                <a:ln>
                  <a:noFill/>
                </a:ln>
                <a:solidFill>
                  <a:schemeClr val="tx1"/>
                </a:solidFill>
                <a:effectLst/>
                <a:latin typeface="Comic Sans MS" pitchFamily="66" charset="0"/>
                <a:ea typeface="Calibri" pitchFamily="34" charset="0"/>
                <a:cs typeface="Times New Roman" pitchFamily="18" charset="0"/>
              </a:rPr>
              <a:t>practised</a:t>
            </a: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Correct pronunciation is vital!</a:t>
            </a:r>
            <a:endParaRPr kumimoji="0" lang="en-GB" b="0" i="0" u="none" strike="noStrike" cap="none" normalizeH="0" baseline="0" dirty="0" smtClean="0">
              <a:ln>
                <a:noFill/>
              </a:ln>
              <a:solidFill>
                <a:schemeClr val="tx1"/>
              </a:solidFill>
              <a:effectLst/>
              <a:latin typeface="Comic Sans MS" pitchFamily="66" charset="0"/>
              <a:cs typeface="Arial" pitchFamily="34" charset="0"/>
            </a:endParaRPr>
          </a:p>
          <a:p>
            <a:pPr lvl="0" eaLnBrk="0" fontAlgn="base" hangingPunct="0">
              <a:spcBef>
                <a:spcPct val="0"/>
              </a:spcBef>
              <a:spcAft>
                <a:spcPct val="0"/>
              </a:spcAft>
            </a:pP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c not </a:t>
            </a:r>
            <a:r>
              <a:rPr kumimoji="0" lang="en-US" b="0" i="0" u="none" strike="noStrike" cap="none" normalizeH="0" baseline="0" dirty="0" err="1" smtClean="0">
                <a:ln>
                  <a:noFill/>
                </a:ln>
                <a:solidFill>
                  <a:schemeClr val="tx1"/>
                </a:solidFill>
                <a:effectLst/>
                <a:latin typeface="Comic Sans MS" pitchFamily="66" charset="0"/>
                <a:ea typeface="Calibri" pitchFamily="34" charset="0"/>
                <a:cs typeface="Times New Roman" pitchFamily="18" charset="0"/>
              </a:rPr>
              <a:t>cuh</a:t>
            </a: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or </a:t>
            </a:r>
            <a:r>
              <a:rPr kumimoji="0" lang="en-US" b="0" i="0" u="none" strike="noStrike" cap="none" normalizeH="0" baseline="0" dirty="0" err="1" smtClean="0">
                <a:ln>
                  <a:noFill/>
                </a:ln>
                <a:solidFill>
                  <a:schemeClr val="tx1"/>
                </a:solidFill>
                <a:effectLst/>
                <a:latin typeface="Comic Sans MS" pitchFamily="66" charset="0"/>
                <a:ea typeface="Calibri" pitchFamily="34" charset="0"/>
                <a:cs typeface="Times New Roman" pitchFamily="18" charset="0"/>
              </a:rPr>
              <a:t>cee</a:t>
            </a: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b not </a:t>
            </a:r>
            <a:r>
              <a:rPr kumimoji="0" lang="en-US" b="0" i="0" u="none" strike="noStrike" cap="none" normalizeH="0" baseline="0" dirty="0" err="1" smtClean="0">
                <a:ln>
                  <a:noFill/>
                </a:ln>
                <a:solidFill>
                  <a:schemeClr val="tx1"/>
                </a:solidFill>
                <a:effectLst/>
                <a:latin typeface="Comic Sans MS" pitchFamily="66" charset="0"/>
                <a:ea typeface="Calibri" pitchFamily="34" charset="0"/>
                <a:cs typeface="Times New Roman" pitchFamily="18" charset="0"/>
              </a:rPr>
              <a:t>buh</a:t>
            </a: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or bee    a not ay</a:t>
            </a:r>
            <a:endParaRPr kumimoji="0" lang="en-GB" b="0" i="0" u="none" strike="noStrike" cap="none" normalizeH="0" baseline="0" dirty="0" smtClean="0">
              <a:ln>
                <a:noFill/>
              </a:ln>
              <a:solidFill>
                <a:schemeClr val="tx1"/>
              </a:solidFill>
              <a:effectLst/>
              <a:latin typeface="Comic Sans MS" pitchFamily="66" charset="0"/>
              <a:cs typeface="Arial" pitchFamily="34" charset="0"/>
            </a:endParaRPr>
          </a:p>
          <a:p>
            <a:pPr lvl="0" eaLnBrk="0" fontAlgn="base" hangingPunct="0">
              <a:spcBef>
                <a:spcPct val="0"/>
              </a:spcBef>
              <a:spcAft>
                <a:spcPct val="0"/>
              </a:spcAft>
            </a:pP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Set 1 letters = s, a, t, p</a:t>
            </a:r>
            <a:endParaRPr kumimoji="0" lang="en-GB" b="0" i="0" u="none" strike="noStrike" cap="none" normalizeH="0" baseline="0" dirty="0" smtClean="0">
              <a:ln>
                <a:noFill/>
              </a:ln>
              <a:solidFill>
                <a:schemeClr val="tx1"/>
              </a:solidFill>
              <a:effectLst/>
              <a:latin typeface="Comic Sans MS" pitchFamily="66" charset="0"/>
              <a:cs typeface="Arial" pitchFamily="34" charset="0"/>
            </a:endParaRPr>
          </a:p>
          <a:p>
            <a:pPr lvl="0" eaLnBrk="0" fontAlgn="base" hangingPunct="0">
              <a:spcBef>
                <a:spcPct val="0"/>
              </a:spcBef>
              <a:spcAft>
                <a:spcPct val="0"/>
              </a:spcAft>
            </a:pP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Set 2 letters = </a:t>
            </a:r>
            <a:r>
              <a:rPr kumimoji="0" lang="en-US" b="0" i="0" u="none" strike="noStrike" cap="none" normalizeH="0" baseline="0" dirty="0" err="1" smtClean="0">
                <a:ln>
                  <a:noFill/>
                </a:ln>
                <a:solidFill>
                  <a:schemeClr val="tx1"/>
                </a:solidFill>
                <a:effectLst/>
                <a:latin typeface="Comic Sans MS" pitchFamily="66" charset="0"/>
                <a:ea typeface="Calibri" pitchFamily="34" charset="0"/>
                <a:cs typeface="Times New Roman" pitchFamily="18" charset="0"/>
              </a:rPr>
              <a:t>i</a:t>
            </a: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n, m, d</a:t>
            </a:r>
            <a:endParaRPr kumimoji="0" lang="en-GB" b="0" i="0" u="none" strike="noStrike" cap="none" normalizeH="0" baseline="0" dirty="0" smtClean="0">
              <a:ln>
                <a:noFill/>
              </a:ln>
              <a:solidFill>
                <a:schemeClr val="tx1"/>
              </a:solidFill>
              <a:effectLst/>
              <a:latin typeface="Comic Sans MS" pitchFamily="66" charset="0"/>
              <a:cs typeface="Arial" pitchFamily="34" charset="0"/>
            </a:endParaRPr>
          </a:p>
          <a:p>
            <a:pPr lvl="0" eaLnBrk="0" fontAlgn="base" hangingPunct="0">
              <a:spcBef>
                <a:spcPct val="0"/>
              </a:spcBef>
              <a:spcAft>
                <a:spcPct val="0"/>
              </a:spcAft>
            </a:pP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Set 3 letters = g, o, c, k</a:t>
            </a:r>
            <a:endParaRPr kumimoji="0" lang="en-GB" b="0" i="0" u="none" strike="noStrike" cap="none" normalizeH="0" baseline="0" dirty="0" smtClean="0">
              <a:ln>
                <a:noFill/>
              </a:ln>
              <a:solidFill>
                <a:schemeClr val="tx1"/>
              </a:solidFill>
              <a:effectLst/>
              <a:latin typeface="Comic Sans MS" pitchFamily="66" charset="0"/>
              <a:cs typeface="Arial" pitchFamily="34" charset="0"/>
            </a:endParaRPr>
          </a:p>
          <a:p>
            <a:pPr lvl="0" eaLnBrk="0" fontAlgn="base" hangingPunct="0">
              <a:spcBef>
                <a:spcPct val="0"/>
              </a:spcBef>
              <a:spcAft>
                <a:spcPct val="0"/>
              </a:spcAft>
            </a:pP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Set 4 letters = ck, e, u, r</a:t>
            </a:r>
            <a:endParaRPr kumimoji="0" lang="en-GB" b="0" i="0" u="none" strike="noStrike" cap="none" normalizeH="0" baseline="0" dirty="0" smtClean="0">
              <a:ln>
                <a:noFill/>
              </a:ln>
              <a:solidFill>
                <a:schemeClr val="tx1"/>
              </a:solidFill>
              <a:effectLst/>
              <a:latin typeface="Comic Sans MS" pitchFamily="66" charset="0"/>
              <a:cs typeface="Arial" pitchFamily="34" charset="0"/>
            </a:endParaRPr>
          </a:p>
          <a:p>
            <a:pPr lvl="0" eaLnBrk="0" fontAlgn="base" hangingPunct="0">
              <a:spcBef>
                <a:spcPct val="0"/>
              </a:spcBef>
              <a:spcAft>
                <a:spcPct val="0"/>
              </a:spcAft>
            </a:pP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Set 5 letters = h, b, </a:t>
            </a:r>
            <a:r>
              <a:rPr kumimoji="0" lang="en-US" b="0" i="0" u="none" strike="noStrike" cap="none" normalizeH="0" baseline="0" dirty="0" err="1" smtClean="0">
                <a:ln>
                  <a:noFill/>
                </a:ln>
                <a:solidFill>
                  <a:schemeClr val="tx1"/>
                </a:solidFill>
                <a:effectLst/>
                <a:latin typeface="Comic Sans MS" pitchFamily="66" charset="0"/>
                <a:ea typeface="Calibri" pitchFamily="34" charset="0"/>
                <a:cs typeface="Times New Roman" pitchFamily="18" charset="0"/>
              </a:rPr>
              <a:t>f,ff</a:t>
            </a: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r>
              <a:rPr kumimoji="0" lang="en-US" b="0" i="0" u="none" strike="noStrike" cap="none" normalizeH="0" baseline="0" dirty="0" err="1" smtClean="0">
                <a:ln>
                  <a:noFill/>
                </a:ln>
                <a:solidFill>
                  <a:schemeClr val="tx1"/>
                </a:solidFill>
                <a:effectLst/>
                <a:latin typeface="Comic Sans MS" pitchFamily="66" charset="0"/>
                <a:ea typeface="Calibri" pitchFamily="34" charset="0"/>
                <a:cs typeface="Times New Roman" pitchFamily="18" charset="0"/>
              </a:rPr>
              <a:t>l,ll</a:t>
            </a: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r>
              <a:rPr kumimoji="0" lang="en-US" b="0" i="0" u="none" strike="noStrike" cap="none" normalizeH="0" baseline="0" dirty="0" err="1" smtClean="0">
                <a:ln>
                  <a:noFill/>
                </a:ln>
                <a:solidFill>
                  <a:schemeClr val="tx1"/>
                </a:solidFill>
                <a:effectLst/>
                <a:latin typeface="Comic Sans MS" pitchFamily="66" charset="0"/>
                <a:ea typeface="Calibri" pitchFamily="34" charset="0"/>
                <a:cs typeface="Times New Roman" pitchFamily="18" charset="0"/>
              </a:rPr>
              <a:t>ss</a:t>
            </a:r>
            <a:endParaRPr kumimoji="0" lang="en-GB" b="0" i="0" u="none" strike="noStrike" cap="none" normalizeH="0" baseline="0" dirty="0" smtClean="0">
              <a:ln>
                <a:noFill/>
              </a:ln>
              <a:solidFill>
                <a:schemeClr val="tx1"/>
              </a:solidFill>
              <a:effectLst/>
              <a:latin typeface="Comic Sans MS" pitchFamily="66" charset="0"/>
              <a:cs typeface="Arial" pitchFamily="34" charset="0"/>
            </a:endParaRPr>
          </a:p>
          <a:p>
            <a:pPr lvl="0" eaLnBrk="0" fontAlgn="base" hangingPunct="0">
              <a:spcBef>
                <a:spcPct val="0"/>
              </a:spcBef>
              <a:spcAft>
                <a:spcPct val="0"/>
              </a:spcAft>
            </a:pP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Set 6 letters = j, v, w, x</a:t>
            </a:r>
            <a:endParaRPr kumimoji="0" lang="en-GB" b="0" i="0" u="none" strike="noStrike" cap="none" normalizeH="0" baseline="0" dirty="0" smtClean="0">
              <a:ln>
                <a:noFill/>
              </a:ln>
              <a:solidFill>
                <a:schemeClr val="tx1"/>
              </a:solidFill>
              <a:effectLst/>
              <a:latin typeface="Comic Sans MS" pitchFamily="66" charset="0"/>
              <a:cs typeface="Arial" pitchFamily="34" charset="0"/>
            </a:endParaRPr>
          </a:p>
          <a:p>
            <a:pPr lvl="0" eaLnBrk="0" fontAlgn="base" hangingPunct="0">
              <a:spcBef>
                <a:spcPct val="0"/>
              </a:spcBef>
              <a:spcAft>
                <a:spcPct val="0"/>
              </a:spcAft>
            </a:pP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Set 7 letters = y, </a:t>
            </a:r>
            <a:r>
              <a:rPr kumimoji="0" lang="en-US" b="0" i="0" u="none" strike="noStrike" cap="none" normalizeH="0" baseline="0" dirty="0" err="1" smtClean="0">
                <a:ln>
                  <a:noFill/>
                </a:ln>
                <a:solidFill>
                  <a:schemeClr val="tx1"/>
                </a:solidFill>
                <a:effectLst/>
                <a:latin typeface="Comic Sans MS" pitchFamily="66" charset="0"/>
                <a:ea typeface="Calibri" pitchFamily="34" charset="0"/>
                <a:cs typeface="Times New Roman" pitchFamily="18" charset="0"/>
              </a:rPr>
              <a:t>z,zz</a:t>
            </a: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r>
              <a:rPr kumimoji="0" lang="en-US" b="0" i="0" u="none" strike="noStrike" cap="none" normalizeH="0" baseline="0" dirty="0" err="1" smtClean="0">
                <a:ln>
                  <a:noFill/>
                </a:ln>
                <a:solidFill>
                  <a:schemeClr val="tx1"/>
                </a:solidFill>
                <a:effectLst/>
                <a:latin typeface="Comic Sans MS" pitchFamily="66" charset="0"/>
                <a:ea typeface="Calibri" pitchFamily="34" charset="0"/>
                <a:cs typeface="Times New Roman" pitchFamily="18" charset="0"/>
              </a:rPr>
              <a:t>qu</a:t>
            </a:r>
            <a:endParaRPr kumimoji="0" lang="en-GB" b="0" i="0" u="none" strike="noStrike" cap="none" normalizeH="0" baseline="0" dirty="0" smtClean="0">
              <a:ln>
                <a:noFill/>
              </a:ln>
              <a:solidFill>
                <a:schemeClr val="tx1"/>
              </a:solidFill>
              <a:effectLst/>
              <a:latin typeface="Comic Sans MS" pitchFamily="66" charset="0"/>
              <a:cs typeface="Arial" pitchFamily="34" charset="0"/>
            </a:endParaRPr>
          </a:p>
          <a:p>
            <a:pPr lvl="0" eaLnBrk="0" fontAlgn="base" hangingPunct="0">
              <a:spcBef>
                <a:spcPct val="0"/>
              </a:spcBef>
              <a:spcAft>
                <a:spcPct val="0"/>
              </a:spcAft>
            </a:pP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A phoneme can be represented by more than one letter. E.g.     </a:t>
            </a:r>
            <a:r>
              <a:rPr kumimoji="0" lang="en-US" b="0" i="0" u="none" strike="noStrike" cap="none" normalizeH="0" baseline="0" dirty="0" err="1" smtClean="0">
                <a:ln>
                  <a:noFill/>
                </a:ln>
                <a:solidFill>
                  <a:schemeClr val="tx1"/>
                </a:solidFill>
                <a:effectLst/>
                <a:latin typeface="Comic Sans MS" pitchFamily="66" charset="0"/>
                <a:ea typeface="Calibri" pitchFamily="34" charset="0"/>
                <a:cs typeface="Times New Roman" pitchFamily="18" charset="0"/>
              </a:rPr>
              <a:t>ll</a:t>
            </a: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as in bell               </a:t>
            </a:r>
            <a:r>
              <a:rPr kumimoji="0" lang="en-US" b="0" i="0" u="none" strike="noStrike" cap="none" normalizeH="0" baseline="0" dirty="0" err="1" smtClean="0">
                <a:ln>
                  <a:noFill/>
                </a:ln>
                <a:solidFill>
                  <a:schemeClr val="tx1"/>
                </a:solidFill>
                <a:effectLst/>
                <a:latin typeface="Comic Sans MS" pitchFamily="66" charset="0"/>
                <a:ea typeface="Calibri" pitchFamily="34" charset="0"/>
                <a:cs typeface="Times New Roman" pitchFamily="18" charset="0"/>
              </a:rPr>
              <a:t>ss</a:t>
            </a:r>
            <a:r>
              <a:rPr kumimoji="0" lang="en-US"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as in hiss    ck as in sock</a:t>
            </a:r>
            <a:r>
              <a:rPr kumimoji="0" lang="en-US" sz="14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304</TotalTime>
  <Words>911</Words>
  <Application>Microsoft Office PowerPoint</Application>
  <PresentationFormat>On-screen Show (4:3)</PresentationFormat>
  <Paragraphs>156</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Oriel</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Kath</dc:creator>
  <cp:lastModifiedBy>Kath</cp:lastModifiedBy>
  <cp:revision>22</cp:revision>
  <dcterms:created xsi:type="dcterms:W3CDTF">2019-09-22T09:24:29Z</dcterms:created>
  <dcterms:modified xsi:type="dcterms:W3CDTF">2019-09-30T06:00:59Z</dcterms:modified>
</cp:coreProperties>
</file>