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09" autoAdjust="0"/>
    <p:restoredTop sz="94660"/>
  </p:normalViewPr>
  <p:slideViewPr>
    <p:cSldViewPr snapToGrid="0">
      <p:cViewPr>
        <p:scale>
          <a:sx n="66" d="100"/>
          <a:sy n="66" d="100"/>
        </p:scale>
        <p:origin x="966"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EAF87-F8AB-24E0-66B7-6E4CCF9820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64E8D0C-30A9-C7B5-74F3-97C925C693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4BB17A-D503-9433-4675-E33521D6015F}"/>
              </a:ext>
            </a:extLst>
          </p:cNvPr>
          <p:cNvSpPr>
            <a:spLocks noGrp="1"/>
          </p:cNvSpPr>
          <p:nvPr>
            <p:ph type="dt" sz="half" idx="10"/>
          </p:nvPr>
        </p:nvSpPr>
        <p:spPr/>
        <p:txBody>
          <a:bodyPr/>
          <a:lstStyle/>
          <a:p>
            <a:fld id="{11A6662E-FAF4-44BC-88B5-85A7CBFB6D30}" type="datetime1">
              <a:rPr lang="en-US" smtClean="0"/>
              <a:pPr/>
              <a:t>2/25/2024</a:t>
            </a:fld>
            <a:endParaRPr lang="en-US" dirty="0"/>
          </a:p>
        </p:txBody>
      </p:sp>
      <p:sp>
        <p:nvSpPr>
          <p:cNvPr id="5" name="Footer Placeholder 4">
            <a:extLst>
              <a:ext uri="{FF2B5EF4-FFF2-40B4-BE49-F238E27FC236}">
                <a16:creationId xmlns:a16="http://schemas.microsoft.com/office/drawing/2014/main" id="{CAD4F2C7-D0A3-F01C-01D8-F905D1FDB3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5EF833-2CC1-1468-DB6B-4BED3821D5A8}"/>
              </a:ext>
            </a:extLst>
          </p:cNvPr>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63744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7588A-A262-B1C0-1AFC-FAE28B187A8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5EC853-E7F6-0196-A5F8-B85EB5E2AB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F1313A-ED81-BC2E-19D8-804300C27326}"/>
              </a:ext>
            </a:extLst>
          </p:cNvPr>
          <p:cNvSpPr>
            <a:spLocks noGrp="1"/>
          </p:cNvSpPr>
          <p:nvPr>
            <p:ph type="dt" sz="half" idx="10"/>
          </p:nvPr>
        </p:nvSpPr>
        <p:spPr/>
        <p:txBody>
          <a:bodyPr/>
          <a:lstStyle/>
          <a:p>
            <a:fld id="{4C559632-1575-4E14-B53B-3DC3D5ED3947}" type="datetime1">
              <a:rPr lang="en-US" smtClean="0"/>
              <a:t>2/25/2024</a:t>
            </a:fld>
            <a:endParaRPr lang="en-US" dirty="0"/>
          </a:p>
        </p:txBody>
      </p:sp>
      <p:sp>
        <p:nvSpPr>
          <p:cNvPr id="5" name="Footer Placeholder 4">
            <a:extLst>
              <a:ext uri="{FF2B5EF4-FFF2-40B4-BE49-F238E27FC236}">
                <a16:creationId xmlns:a16="http://schemas.microsoft.com/office/drawing/2014/main" id="{36B1D046-75B7-BF2F-5821-EB28F67FD7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363642-A22F-5806-E57B-669148D975C5}"/>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28401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C3A364-1331-508D-6F9A-94123FD6CD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C70DA99-0CFA-8949-4881-07E88C5604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3D988A-3E8D-8DC5-FC7B-D11D0BE44F78}"/>
              </a:ext>
            </a:extLst>
          </p:cNvPr>
          <p:cNvSpPr>
            <a:spLocks noGrp="1"/>
          </p:cNvSpPr>
          <p:nvPr>
            <p:ph type="dt" sz="half" idx="10"/>
          </p:nvPr>
        </p:nvSpPr>
        <p:spPr/>
        <p:txBody>
          <a:bodyPr/>
          <a:lstStyle/>
          <a:p>
            <a:fld id="{CC4A6868-2568-4CC9-B302-F37117B01A6E}" type="datetime1">
              <a:rPr lang="en-US" smtClean="0"/>
              <a:t>2/25/2024</a:t>
            </a:fld>
            <a:endParaRPr lang="en-US" dirty="0"/>
          </a:p>
        </p:txBody>
      </p:sp>
      <p:sp>
        <p:nvSpPr>
          <p:cNvPr id="5" name="Footer Placeholder 4">
            <a:extLst>
              <a:ext uri="{FF2B5EF4-FFF2-40B4-BE49-F238E27FC236}">
                <a16:creationId xmlns:a16="http://schemas.microsoft.com/office/drawing/2014/main" id="{44E4F2D2-006F-915E-DDB2-39376851AE3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E4C9D5-7948-6C21-9A09-F68B12FD4707}"/>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067461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17B65-C9C0-5D99-6B5F-C4F4B7EB81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21F611-2593-A817-46AA-165C490410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EB7D1F-BC0C-9C08-02A9-D1BEA4435B9A}"/>
              </a:ext>
            </a:extLst>
          </p:cNvPr>
          <p:cNvSpPr>
            <a:spLocks noGrp="1"/>
          </p:cNvSpPr>
          <p:nvPr>
            <p:ph type="dt" sz="half" idx="10"/>
          </p:nvPr>
        </p:nvSpPr>
        <p:spPr/>
        <p:txBody>
          <a:bodyPr/>
          <a:lstStyle/>
          <a:p>
            <a:fld id="{0055F08A-1E71-4B2B-BB49-E743F2903911}" type="datetime1">
              <a:rPr lang="en-US" smtClean="0"/>
              <a:t>2/25/2024</a:t>
            </a:fld>
            <a:endParaRPr lang="en-US" dirty="0"/>
          </a:p>
        </p:txBody>
      </p:sp>
      <p:sp>
        <p:nvSpPr>
          <p:cNvPr id="5" name="Footer Placeholder 4">
            <a:extLst>
              <a:ext uri="{FF2B5EF4-FFF2-40B4-BE49-F238E27FC236}">
                <a16:creationId xmlns:a16="http://schemas.microsoft.com/office/drawing/2014/main" id="{0C32466E-752B-2F89-D0C2-835B45A8CD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C63807-7D48-F289-C411-20009730B8B2}"/>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501046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BA16B-AC10-1FE8-51E2-B05E72C364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9CC73F5-E0DD-B0D7-D2BD-5E73896AFB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5FDE69-F1B1-9156-2670-0EEAA5B55528}"/>
              </a:ext>
            </a:extLst>
          </p:cNvPr>
          <p:cNvSpPr>
            <a:spLocks noGrp="1"/>
          </p:cNvSpPr>
          <p:nvPr>
            <p:ph type="dt" sz="half" idx="10"/>
          </p:nvPr>
        </p:nvSpPr>
        <p:spPr/>
        <p:txBody>
          <a:bodyPr/>
          <a:lstStyle/>
          <a:p>
            <a:fld id="{15417D9E-721A-44BB-8863-9873FE64DA75}" type="datetime1">
              <a:rPr lang="en-US" smtClean="0"/>
              <a:t>2/25/2024</a:t>
            </a:fld>
            <a:endParaRPr lang="en-US" dirty="0"/>
          </a:p>
        </p:txBody>
      </p:sp>
      <p:sp>
        <p:nvSpPr>
          <p:cNvPr id="5" name="Footer Placeholder 4">
            <a:extLst>
              <a:ext uri="{FF2B5EF4-FFF2-40B4-BE49-F238E27FC236}">
                <a16:creationId xmlns:a16="http://schemas.microsoft.com/office/drawing/2014/main" id="{D8939ECE-5177-CE59-8859-4BFC6F2BA8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B7FAC3-1E73-88AE-BA98-0A9FA2C1C6C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211692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A6911-62C9-1926-BFF8-F024091D11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DAD067-54C6-6DB4-999B-EF3B91FE96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BA8AFFE-AE14-F87A-6F07-FB80DE9967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EC2ADDD-871E-6436-2313-3A0C5F0D6923}"/>
              </a:ext>
            </a:extLst>
          </p:cNvPr>
          <p:cNvSpPr>
            <a:spLocks noGrp="1"/>
          </p:cNvSpPr>
          <p:nvPr>
            <p:ph type="dt" sz="half" idx="10"/>
          </p:nvPr>
        </p:nvSpPr>
        <p:spPr/>
        <p:txBody>
          <a:bodyPr/>
          <a:lstStyle/>
          <a:p>
            <a:fld id="{5F31DA2F-80B8-49CF-99FB-5ABCA53A607A}" type="datetime1">
              <a:rPr lang="en-US" smtClean="0"/>
              <a:t>2/25/2024</a:t>
            </a:fld>
            <a:endParaRPr lang="en-US" dirty="0"/>
          </a:p>
        </p:txBody>
      </p:sp>
      <p:sp>
        <p:nvSpPr>
          <p:cNvPr id="6" name="Footer Placeholder 5">
            <a:extLst>
              <a:ext uri="{FF2B5EF4-FFF2-40B4-BE49-F238E27FC236}">
                <a16:creationId xmlns:a16="http://schemas.microsoft.com/office/drawing/2014/main" id="{BD5C5276-71FC-18F4-9F72-932838A55A7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D0F089-6B25-F327-25EE-C3DC04EB2FC6}"/>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084297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2047A-336B-561E-3D59-1988E633EB0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118AA1-564D-95F8-E320-452143535E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C5E608-5317-D903-8A72-A4618BAA0F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D0D851E-C3E6-5371-68C6-1CAE26050A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FA9630-54F1-086B-CB1D-51E4A2FAE3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EE17191-ED36-5C15-EBB7-E2A592A58351}"/>
              </a:ext>
            </a:extLst>
          </p:cNvPr>
          <p:cNvSpPr>
            <a:spLocks noGrp="1"/>
          </p:cNvSpPr>
          <p:nvPr>
            <p:ph type="dt" sz="half" idx="10"/>
          </p:nvPr>
        </p:nvSpPr>
        <p:spPr/>
        <p:txBody>
          <a:bodyPr/>
          <a:lstStyle/>
          <a:p>
            <a:fld id="{28852172-E6C9-4B6C-929A-A9DE3837BBF1}" type="datetime1">
              <a:rPr lang="en-US" smtClean="0"/>
              <a:t>2/25/2024</a:t>
            </a:fld>
            <a:endParaRPr lang="en-US" dirty="0"/>
          </a:p>
        </p:txBody>
      </p:sp>
      <p:sp>
        <p:nvSpPr>
          <p:cNvPr id="8" name="Footer Placeholder 7">
            <a:extLst>
              <a:ext uri="{FF2B5EF4-FFF2-40B4-BE49-F238E27FC236}">
                <a16:creationId xmlns:a16="http://schemas.microsoft.com/office/drawing/2014/main" id="{34FDDF07-C8C3-7F32-A7C9-33AD9F6E106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6A67325-3240-6632-AE2C-6CD527F9E20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569048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C3E56-6888-3416-F456-BA1FB7B3B5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66314F8-0DF1-4EDC-294A-879DA98C916D}"/>
              </a:ext>
            </a:extLst>
          </p:cNvPr>
          <p:cNvSpPr>
            <a:spLocks noGrp="1"/>
          </p:cNvSpPr>
          <p:nvPr>
            <p:ph type="dt" sz="half" idx="10"/>
          </p:nvPr>
        </p:nvSpPr>
        <p:spPr/>
        <p:txBody>
          <a:bodyPr/>
          <a:lstStyle/>
          <a:p>
            <a:fld id="{3AB41CFF-90C9-47B3-9DA1-F2BF8D839F7E}" type="datetime1">
              <a:rPr lang="en-US" smtClean="0"/>
              <a:t>2/25/2024</a:t>
            </a:fld>
            <a:endParaRPr lang="en-US" dirty="0"/>
          </a:p>
        </p:txBody>
      </p:sp>
      <p:sp>
        <p:nvSpPr>
          <p:cNvPr id="4" name="Footer Placeholder 3">
            <a:extLst>
              <a:ext uri="{FF2B5EF4-FFF2-40B4-BE49-F238E27FC236}">
                <a16:creationId xmlns:a16="http://schemas.microsoft.com/office/drawing/2014/main" id="{85048A69-1297-5CE6-538C-0FCFDAB7DF6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FD4AE99-1FDE-64C7-D184-D95AECCE463B}"/>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35903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9BF956-E629-D7CB-BB22-4B91FD58BD78}"/>
              </a:ext>
            </a:extLst>
          </p:cNvPr>
          <p:cNvSpPr>
            <a:spLocks noGrp="1"/>
          </p:cNvSpPr>
          <p:nvPr>
            <p:ph type="dt" sz="half" idx="10"/>
          </p:nvPr>
        </p:nvSpPr>
        <p:spPr/>
        <p:txBody>
          <a:bodyPr/>
          <a:lstStyle/>
          <a:p>
            <a:fld id="{F06048FA-06AB-4884-A69B-986B96E68A24}" type="datetime1">
              <a:rPr lang="en-US" smtClean="0"/>
              <a:t>2/25/2024</a:t>
            </a:fld>
            <a:endParaRPr lang="en-US" dirty="0"/>
          </a:p>
        </p:txBody>
      </p:sp>
      <p:sp>
        <p:nvSpPr>
          <p:cNvPr id="3" name="Footer Placeholder 2">
            <a:extLst>
              <a:ext uri="{FF2B5EF4-FFF2-40B4-BE49-F238E27FC236}">
                <a16:creationId xmlns:a16="http://schemas.microsoft.com/office/drawing/2014/main" id="{A2DFC80A-81D9-DBED-6B22-C28F74CD643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D44ECF-A327-EB52-76B4-3622664C67C7}"/>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3843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125F3-20E3-88A4-2DCB-494553BFF6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E7CCAD2-18D3-BE2B-6D4D-1933FA326D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DB8415A-EBD1-232D-D7A7-A6F1ACDDEA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37EB41-369C-D5EB-7776-77B7AD264D89}"/>
              </a:ext>
            </a:extLst>
          </p:cNvPr>
          <p:cNvSpPr>
            <a:spLocks noGrp="1"/>
          </p:cNvSpPr>
          <p:nvPr>
            <p:ph type="dt" sz="half" idx="10"/>
          </p:nvPr>
        </p:nvSpPr>
        <p:spPr/>
        <p:txBody>
          <a:bodyPr/>
          <a:lstStyle/>
          <a:p>
            <a:fld id="{50DB7ABA-0172-4F9C-889D-567164F66BCD}" type="datetime1">
              <a:rPr lang="en-US" smtClean="0"/>
              <a:t>2/25/2024</a:t>
            </a:fld>
            <a:endParaRPr lang="en-US" dirty="0"/>
          </a:p>
        </p:txBody>
      </p:sp>
      <p:sp>
        <p:nvSpPr>
          <p:cNvPr id="6" name="Footer Placeholder 5">
            <a:extLst>
              <a:ext uri="{FF2B5EF4-FFF2-40B4-BE49-F238E27FC236}">
                <a16:creationId xmlns:a16="http://schemas.microsoft.com/office/drawing/2014/main" id="{6BC71EFD-D84D-EDE6-F4D4-842484BFBD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D102210-D5E4-B835-F21F-94FC8BA5B2EE}"/>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758320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07459-3C78-F5C4-E6B5-BA1FE9F216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6B5CFA6-ACE8-3AAE-6715-FD83348856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4C8C9237-A4C1-898E-3BF8-0C91A99F8A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91BD3-04C5-C768-D73F-2B8A28FB5656}"/>
              </a:ext>
            </a:extLst>
          </p:cNvPr>
          <p:cNvSpPr>
            <a:spLocks noGrp="1"/>
          </p:cNvSpPr>
          <p:nvPr>
            <p:ph type="dt" sz="half" idx="10"/>
          </p:nvPr>
        </p:nvSpPr>
        <p:spPr/>
        <p:txBody>
          <a:bodyPr/>
          <a:lstStyle/>
          <a:p>
            <a:fld id="{78AC6A5B-8AE7-4A41-B5A7-9ADC6686DC18}" type="datetime1">
              <a:rPr lang="en-US" smtClean="0"/>
              <a:t>2/25/2024</a:t>
            </a:fld>
            <a:endParaRPr lang="en-US" dirty="0"/>
          </a:p>
        </p:txBody>
      </p:sp>
      <p:sp>
        <p:nvSpPr>
          <p:cNvPr id="6" name="Footer Placeholder 5">
            <a:extLst>
              <a:ext uri="{FF2B5EF4-FFF2-40B4-BE49-F238E27FC236}">
                <a16:creationId xmlns:a16="http://schemas.microsoft.com/office/drawing/2014/main" id="{A15648A4-7795-FB35-9EF8-400050EF0E2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7EB959-9788-23E7-2968-0F1FCE96E45B}"/>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341372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0520F7-BDEE-4021-08AD-64A073A8E4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C3A097-730C-7EA3-4408-1691232387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0326BA-2663-2745-5928-A8E47B156B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0CF6C-748E-4B7A-BC8B-3011EF78ED13}" type="datetime1">
              <a:rPr lang="en-US" smtClean="0"/>
              <a:pPr/>
              <a:t>2/25/2024</a:t>
            </a:fld>
            <a:endParaRPr lang="en-US" dirty="0"/>
          </a:p>
        </p:txBody>
      </p:sp>
      <p:sp>
        <p:nvSpPr>
          <p:cNvPr id="5" name="Footer Placeholder 4">
            <a:extLst>
              <a:ext uri="{FF2B5EF4-FFF2-40B4-BE49-F238E27FC236}">
                <a16:creationId xmlns:a16="http://schemas.microsoft.com/office/drawing/2014/main" id="{9C6F4636-708F-6549-42A9-B6D1C1E103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B933B2D-5C6D-3BAB-5747-DB62770031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74273965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olorful drops of water">
            <a:extLst>
              <a:ext uri="{FF2B5EF4-FFF2-40B4-BE49-F238E27FC236}">
                <a16:creationId xmlns:a16="http://schemas.microsoft.com/office/drawing/2014/main" id="{7EC9673B-FE2C-7D82-0B79-7FF27DDCD905}"/>
              </a:ext>
            </a:extLst>
          </p:cNvPr>
          <p:cNvPicPr>
            <a:picLocks noChangeAspect="1"/>
          </p:cNvPicPr>
          <p:nvPr/>
        </p:nvPicPr>
        <p:blipFill rotWithShape="1">
          <a:blip r:embed="rId2">
            <a:alphaModFix amt="70000"/>
          </a:blip>
          <a:srcRect t="4029" r="-1" b="11697"/>
          <a:stretch/>
        </p:blipFill>
        <p:spPr>
          <a:xfrm>
            <a:off x="20" y="10"/>
            <a:ext cx="12188932" cy="6856614"/>
          </a:xfrm>
          <a:prstGeom prst="rect">
            <a:avLst/>
          </a:prstGeom>
        </p:spPr>
      </p:pic>
      <p:sp>
        <p:nvSpPr>
          <p:cNvPr id="2" name="Title 1">
            <a:extLst>
              <a:ext uri="{FF2B5EF4-FFF2-40B4-BE49-F238E27FC236}">
                <a16:creationId xmlns:a16="http://schemas.microsoft.com/office/drawing/2014/main" id="{8115F5AE-C258-1011-CDF0-94275E10708A}"/>
              </a:ext>
            </a:extLst>
          </p:cNvPr>
          <p:cNvSpPr>
            <a:spLocks noGrp="1"/>
          </p:cNvSpPr>
          <p:nvPr>
            <p:ph type="ctrTitle"/>
          </p:nvPr>
        </p:nvSpPr>
        <p:spPr>
          <a:xfrm>
            <a:off x="996275" y="744909"/>
            <a:ext cx="10190071" cy="3145855"/>
          </a:xfrm>
        </p:spPr>
        <p:txBody>
          <a:bodyPr anchor="b">
            <a:normAutofit/>
          </a:bodyPr>
          <a:lstStyle/>
          <a:p>
            <a:r>
              <a:rPr lang="en-GB" sz="5200" dirty="0">
                <a:solidFill>
                  <a:srgbClr val="FFFFFF"/>
                </a:solidFill>
              </a:rPr>
              <a:t>What if the animals</a:t>
            </a:r>
            <a:br>
              <a:rPr lang="en-GB" sz="5200" dirty="0">
                <a:solidFill>
                  <a:srgbClr val="FFFFFF"/>
                </a:solidFill>
              </a:rPr>
            </a:br>
            <a:r>
              <a:rPr lang="en-GB" sz="5200" dirty="0">
                <a:solidFill>
                  <a:srgbClr val="FFFFFF"/>
                </a:solidFill>
              </a:rPr>
              <a:t>around the world had a</a:t>
            </a:r>
            <a:br>
              <a:rPr lang="en-GB" sz="5200" dirty="0">
                <a:solidFill>
                  <a:srgbClr val="FFFFFF"/>
                </a:solidFill>
              </a:rPr>
            </a:br>
            <a:r>
              <a:rPr lang="en-GB" sz="5200" dirty="0">
                <a:solidFill>
                  <a:srgbClr val="FFFFFF"/>
                </a:solidFill>
              </a:rPr>
              <a:t>voice ?</a:t>
            </a:r>
            <a:br>
              <a:rPr lang="en-GB" sz="5200" dirty="0">
                <a:solidFill>
                  <a:srgbClr val="FFFFFF"/>
                </a:solidFill>
              </a:rPr>
            </a:br>
            <a:r>
              <a:rPr lang="en-GB" sz="5200" dirty="0">
                <a:solidFill>
                  <a:srgbClr val="FFFFFF"/>
                </a:solidFill>
              </a:rPr>
              <a:t>What would they say?</a:t>
            </a:r>
          </a:p>
        </p:txBody>
      </p:sp>
      <p:sp>
        <p:nvSpPr>
          <p:cNvPr id="3" name="Subtitle 2">
            <a:extLst>
              <a:ext uri="{FF2B5EF4-FFF2-40B4-BE49-F238E27FC236}">
                <a16:creationId xmlns:a16="http://schemas.microsoft.com/office/drawing/2014/main" id="{AD4A6635-A553-78B7-C59E-AD999335F11A}"/>
              </a:ext>
            </a:extLst>
          </p:cNvPr>
          <p:cNvSpPr>
            <a:spLocks noGrp="1"/>
          </p:cNvSpPr>
          <p:nvPr>
            <p:ph type="subTitle" idx="1"/>
          </p:nvPr>
        </p:nvSpPr>
        <p:spPr>
          <a:xfrm>
            <a:off x="1218708" y="4069780"/>
            <a:ext cx="9781327" cy="2056617"/>
          </a:xfrm>
        </p:spPr>
        <p:txBody>
          <a:bodyPr anchor="t">
            <a:normAutofit/>
          </a:bodyPr>
          <a:lstStyle/>
          <a:p>
            <a:r>
              <a:rPr lang="en-GB" sz="4000" b="1" dirty="0">
                <a:solidFill>
                  <a:srgbClr val="FF0000"/>
                </a:solidFill>
              </a:rPr>
              <a:t>By Penny</a:t>
            </a:r>
          </a:p>
        </p:txBody>
      </p:sp>
    </p:spTree>
    <p:extLst>
      <p:ext uri="{BB962C8B-B14F-4D97-AF65-F5344CB8AC3E}">
        <p14:creationId xmlns:p14="http://schemas.microsoft.com/office/powerpoint/2010/main" val="1543373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6" name="Group 1035">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037" name="Rectangle 1036">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39" name="Rectangle 1038">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733892A-AD68-3FE4-3E84-9CF7ACBD6825}"/>
              </a:ext>
            </a:extLst>
          </p:cNvPr>
          <p:cNvSpPr>
            <a:spLocks noGrp="1"/>
          </p:cNvSpPr>
          <p:nvPr>
            <p:ph type="title"/>
          </p:nvPr>
        </p:nvSpPr>
        <p:spPr>
          <a:xfrm>
            <a:off x="755484" y="739835"/>
            <a:ext cx="3702580" cy="1616203"/>
          </a:xfrm>
        </p:spPr>
        <p:txBody>
          <a:bodyPr vert="horz" lIns="91440" tIns="45720" rIns="91440" bIns="45720" rtlCol="0" anchor="b">
            <a:normAutofit/>
          </a:bodyPr>
          <a:lstStyle/>
          <a:p>
            <a:r>
              <a:rPr lang="en-US" sz="3200" kern="1200">
                <a:solidFill>
                  <a:srgbClr val="FFFFFF"/>
                </a:solidFill>
                <a:latin typeface="+mj-lt"/>
                <a:ea typeface="+mj-ea"/>
                <a:cs typeface="+mj-cs"/>
              </a:rPr>
              <a:t>So, what can we do to help?</a:t>
            </a:r>
          </a:p>
        </p:txBody>
      </p:sp>
      <p:sp>
        <p:nvSpPr>
          <p:cNvPr id="4" name="TextBox 3">
            <a:extLst>
              <a:ext uri="{FF2B5EF4-FFF2-40B4-BE49-F238E27FC236}">
                <a16:creationId xmlns:a16="http://schemas.microsoft.com/office/drawing/2014/main" id="{41E0507A-45DA-2B95-3458-4CB937B36E43}"/>
              </a:ext>
            </a:extLst>
          </p:cNvPr>
          <p:cNvSpPr txBox="1"/>
          <p:nvPr/>
        </p:nvSpPr>
        <p:spPr>
          <a:xfrm>
            <a:off x="755484" y="2459116"/>
            <a:ext cx="3702579" cy="352482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solidFill>
                  <a:srgbClr val="FFFFFF"/>
                </a:solidFill>
              </a:rPr>
              <a:t>Don’t buy products without the logo RSPO on them because this is good palm oil. </a:t>
            </a:r>
          </a:p>
          <a:p>
            <a:pPr indent="-228600">
              <a:lnSpc>
                <a:spcPct val="90000"/>
              </a:lnSpc>
              <a:spcAft>
                <a:spcPts val="600"/>
              </a:spcAft>
              <a:buFont typeface="Arial" panose="020B0604020202020204" pitchFamily="34" charset="0"/>
              <a:buChar char="•"/>
            </a:pPr>
            <a:r>
              <a:rPr lang="en-US" sz="2000">
                <a:solidFill>
                  <a:srgbClr val="FFFFFF"/>
                </a:solidFill>
              </a:rPr>
              <a:t>If you use products without this logo, it is bad because animals are becoming extinct. </a:t>
            </a:r>
          </a:p>
        </p:txBody>
      </p:sp>
      <p:pic>
        <p:nvPicPr>
          <p:cNvPr id="1026" name="Picture 2" descr="Why 'Roundtable on Sustainable Palm Oil (RSPO)' palm oil is neither  responsible nor sustainable. - The Understory - Rainforest Action Network">
            <a:extLst>
              <a:ext uri="{FF2B5EF4-FFF2-40B4-BE49-F238E27FC236}">
                <a16:creationId xmlns:a16="http://schemas.microsoft.com/office/drawing/2014/main" id="{E65D9771-E350-778B-FE61-66786DA578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66919" y="787114"/>
            <a:ext cx="5283771" cy="5283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034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rth Vectors &amp; Illustrations for Free Download | Freepik">
            <a:extLst>
              <a:ext uri="{FF2B5EF4-FFF2-40B4-BE49-F238E27FC236}">
                <a16:creationId xmlns:a16="http://schemas.microsoft.com/office/drawing/2014/main" id="{544D3D39-0A01-1262-79B4-243E4809B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111" y="165042"/>
            <a:ext cx="5642945" cy="56681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9B0C244-D47D-FD58-44DF-A490E19152AD}"/>
              </a:ext>
            </a:extLst>
          </p:cNvPr>
          <p:cNvSpPr txBox="1"/>
          <p:nvPr/>
        </p:nvSpPr>
        <p:spPr>
          <a:xfrm>
            <a:off x="304801" y="5833179"/>
            <a:ext cx="11405936" cy="954107"/>
          </a:xfrm>
          <a:prstGeom prst="rect">
            <a:avLst/>
          </a:prstGeom>
          <a:noFill/>
        </p:spPr>
        <p:txBody>
          <a:bodyPr wrap="square" rtlCol="0">
            <a:spAutoFit/>
          </a:bodyPr>
          <a:lstStyle/>
          <a:p>
            <a:pPr algn="ctr"/>
            <a:r>
              <a:rPr lang="en-GB" sz="2800" dirty="0"/>
              <a:t>The earth has lots of different animals but the animals in the rain forest are dying because there are humans cutting down the trees and spoiling nature. </a:t>
            </a:r>
          </a:p>
        </p:txBody>
      </p:sp>
    </p:spTree>
    <p:extLst>
      <p:ext uri="{BB962C8B-B14F-4D97-AF65-F5344CB8AC3E}">
        <p14:creationId xmlns:p14="http://schemas.microsoft.com/office/powerpoint/2010/main" val="349942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5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82" name="Rectangle 208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F4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F6C8EF-A626-7329-1913-6E567A0BAB51}"/>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300" dirty="0">
                <a:solidFill>
                  <a:srgbClr val="FFFFFF"/>
                </a:solidFill>
              </a:rPr>
              <a:t>Some rain forests are 70 million years old. They have lots of animals and plant species which are being slowly destroyed.  </a:t>
            </a:r>
          </a:p>
        </p:txBody>
      </p:sp>
      <p:sp>
        <p:nvSpPr>
          <p:cNvPr id="208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here are Rainforests? - EnchantedLearning.com">
            <a:extLst>
              <a:ext uri="{FF2B5EF4-FFF2-40B4-BE49-F238E27FC236}">
                <a16:creationId xmlns:a16="http://schemas.microsoft.com/office/drawing/2014/main" id="{C12B7740-62D8-E1D6-E7DC-39ECB83323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48" r="11894" b="-2"/>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18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Gardeners of the Rain Forest: International Orangutan Day">
            <a:extLst>
              <a:ext uri="{FF2B5EF4-FFF2-40B4-BE49-F238E27FC236}">
                <a16:creationId xmlns:a16="http://schemas.microsoft.com/office/drawing/2014/main" id="{5A9F0D1C-D520-105C-FEFA-82F8B2BC31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89" t="5918" r="19451" b="1"/>
          <a:stretch/>
        </p:blipFill>
        <p:spPr bwMode="auto">
          <a:xfrm>
            <a:off x="1814286" y="10"/>
            <a:ext cx="10377714"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AE5AFF-48EE-EA0C-700E-5CDB07AEB796}"/>
              </a:ext>
            </a:extLst>
          </p:cNvPr>
          <p:cNvSpPr>
            <a:spLocks noGrp="1"/>
          </p:cNvSpPr>
          <p:nvPr>
            <p:ph type="title"/>
          </p:nvPr>
        </p:nvSpPr>
        <p:spPr>
          <a:xfrm>
            <a:off x="222180" y="1057387"/>
            <a:ext cx="4023360" cy="3204134"/>
          </a:xfrm>
        </p:spPr>
        <p:txBody>
          <a:bodyPr vert="horz" lIns="91440" tIns="45720" rIns="91440" bIns="45720" rtlCol="0" anchor="b">
            <a:normAutofit/>
          </a:bodyPr>
          <a:lstStyle/>
          <a:p>
            <a:r>
              <a:rPr lang="en-US" b="1" u="sng" dirty="0">
                <a:solidFill>
                  <a:srgbClr val="FF0000"/>
                </a:solidFill>
              </a:rPr>
              <a:t>Orangutans</a:t>
            </a:r>
            <a:br>
              <a:rPr lang="en-US" sz="3000" dirty="0"/>
            </a:br>
            <a:r>
              <a:rPr lang="en-US" sz="3000" dirty="0"/>
              <a:t>In some rainforests there are orangutans, but they are almost extinct because the humans are cutting down the trees for more palm oil. </a:t>
            </a:r>
          </a:p>
        </p:txBody>
      </p:sp>
      <p:sp>
        <p:nvSpPr>
          <p:cNvPr id="3083" name="Rectangle 308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085" name="Rectangle 308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lowchart: Sequential Access Storage 3">
            <a:extLst>
              <a:ext uri="{FF2B5EF4-FFF2-40B4-BE49-F238E27FC236}">
                <a16:creationId xmlns:a16="http://schemas.microsoft.com/office/drawing/2014/main" id="{81F337DF-2410-4E2F-E95D-DDD4C4F33864}"/>
              </a:ext>
            </a:extLst>
          </p:cNvPr>
          <p:cNvSpPr/>
          <p:nvPr/>
        </p:nvSpPr>
        <p:spPr>
          <a:xfrm>
            <a:off x="4560124" y="2190163"/>
            <a:ext cx="3800475" cy="1902866"/>
          </a:xfrm>
          <a:prstGeom prst="flowChartMagneticTap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Please help us and stop buying palm oil             </a:t>
            </a:r>
          </a:p>
          <a:p>
            <a:pPr algn="ctr"/>
            <a:r>
              <a:rPr lang="en-GB" dirty="0"/>
              <a:t>PLEASE.</a:t>
            </a:r>
          </a:p>
        </p:txBody>
      </p:sp>
    </p:spTree>
    <p:extLst>
      <p:ext uri="{BB962C8B-B14F-4D97-AF65-F5344CB8AC3E}">
        <p14:creationId xmlns:p14="http://schemas.microsoft.com/office/powerpoint/2010/main" val="416274244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6" name="Rectangle 4115">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8" name="Rectangle 4117">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Pandas">
            <a:extLst>
              <a:ext uri="{FF2B5EF4-FFF2-40B4-BE49-F238E27FC236}">
                <a16:creationId xmlns:a16="http://schemas.microsoft.com/office/drawing/2014/main" id="{87986A53-9E6F-48D0-9B5D-9C4D6F907A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45" r="4663" b="-1"/>
          <a:stretch/>
        </p:blipFill>
        <p:spPr bwMode="auto">
          <a:xfrm>
            <a:off x="2915455" y="10"/>
            <a:ext cx="92765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20CCB20-E65D-DD4A-1BD6-DFEE2A62A205}"/>
              </a:ext>
            </a:extLst>
          </p:cNvPr>
          <p:cNvSpPr>
            <a:spLocks noGrp="1"/>
          </p:cNvSpPr>
          <p:nvPr>
            <p:ph type="title"/>
          </p:nvPr>
        </p:nvSpPr>
        <p:spPr>
          <a:xfrm>
            <a:off x="306791" y="3429000"/>
            <a:ext cx="3114678" cy="2640247"/>
          </a:xfrm>
        </p:spPr>
        <p:txBody>
          <a:bodyPr vert="horz" lIns="91440" tIns="45720" rIns="91440" bIns="45720" rtlCol="0" anchor="b">
            <a:noAutofit/>
          </a:bodyPr>
          <a:lstStyle/>
          <a:p>
            <a:br>
              <a:rPr lang="en-US" sz="3200" dirty="0">
                <a:solidFill>
                  <a:schemeClr val="tx1">
                    <a:lumMod val="85000"/>
                    <a:lumOff val="15000"/>
                  </a:schemeClr>
                </a:solidFill>
              </a:rPr>
            </a:br>
            <a:r>
              <a:rPr lang="en-US" b="1" u="sng" dirty="0">
                <a:solidFill>
                  <a:srgbClr val="FF0000"/>
                </a:solidFill>
              </a:rPr>
              <a:t>Pandas</a:t>
            </a:r>
            <a:br>
              <a:rPr lang="en-US" sz="3200" dirty="0">
                <a:solidFill>
                  <a:schemeClr val="tx1">
                    <a:lumMod val="85000"/>
                    <a:lumOff val="15000"/>
                  </a:schemeClr>
                </a:solidFill>
              </a:rPr>
            </a:br>
            <a:r>
              <a:rPr lang="en-US" sz="2800" dirty="0">
                <a:solidFill>
                  <a:schemeClr val="tx1">
                    <a:lumMod val="85000"/>
                    <a:lumOff val="15000"/>
                  </a:schemeClr>
                </a:solidFill>
              </a:rPr>
              <a:t>Did you know that Pandas need to eat 24-84 pounds of bamboo every day. In the rain forest there is not much bamboo left because humans are cutting down the trees. The pandas will die because they are starving.  </a:t>
            </a:r>
            <a:endParaRPr lang="en-US" sz="3200" dirty="0">
              <a:solidFill>
                <a:schemeClr val="tx1">
                  <a:lumMod val="85000"/>
                  <a:lumOff val="15000"/>
                </a:schemeClr>
              </a:solidFill>
            </a:endParaRPr>
          </a:p>
        </p:txBody>
      </p:sp>
      <p:sp>
        <p:nvSpPr>
          <p:cNvPr id="4" name="Flowchart: Sequential Access Storage 3">
            <a:extLst>
              <a:ext uri="{FF2B5EF4-FFF2-40B4-BE49-F238E27FC236}">
                <a16:creationId xmlns:a16="http://schemas.microsoft.com/office/drawing/2014/main" id="{DA3EB2E7-3A13-BC00-1447-96B184199512}"/>
              </a:ext>
            </a:extLst>
          </p:cNvPr>
          <p:cNvSpPr/>
          <p:nvPr/>
        </p:nvSpPr>
        <p:spPr>
          <a:xfrm>
            <a:off x="4143375" y="1143000"/>
            <a:ext cx="3271838" cy="2452331"/>
          </a:xfrm>
          <a:prstGeom prst="flowChartMagneticTap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Please save me or I will be extinct for ever.  I don’t want you to make me extinct . PLEASE help me!</a:t>
            </a:r>
          </a:p>
        </p:txBody>
      </p:sp>
    </p:spTree>
    <p:extLst>
      <p:ext uri="{BB962C8B-B14F-4D97-AF65-F5344CB8AC3E}">
        <p14:creationId xmlns:p14="http://schemas.microsoft.com/office/powerpoint/2010/main" val="2076221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C6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48BC90-8797-4681-F9F0-E97A0A13BC13}"/>
              </a:ext>
            </a:extLst>
          </p:cNvPr>
          <p:cNvSpPr>
            <a:spLocks noGrp="1"/>
          </p:cNvSpPr>
          <p:nvPr>
            <p:ph type="title"/>
          </p:nvPr>
        </p:nvSpPr>
        <p:spPr>
          <a:xfrm>
            <a:off x="9093496" y="618681"/>
            <a:ext cx="2613872" cy="4794567"/>
          </a:xfrm>
        </p:spPr>
        <p:txBody>
          <a:bodyPr vert="horz" lIns="91440" tIns="45720" rIns="91440" bIns="45720" rtlCol="0" anchor="ctr">
            <a:normAutofit fontScale="90000"/>
          </a:bodyPr>
          <a:lstStyle/>
          <a:p>
            <a:r>
              <a:rPr lang="en-US" sz="4000" b="1" u="sng" dirty="0">
                <a:solidFill>
                  <a:srgbClr val="FFFFFF"/>
                </a:solidFill>
              </a:rPr>
              <a:t>Pygmy Sloths</a:t>
            </a:r>
            <a:br>
              <a:rPr lang="en-US" sz="2500" dirty="0">
                <a:solidFill>
                  <a:srgbClr val="FFFFFF"/>
                </a:solidFill>
              </a:rPr>
            </a:br>
            <a:br>
              <a:rPr lang="en-US" sz="2500" dirty="0">
                <a:solidFill>
                  <a:srgbClr val="FFFFFF"/>
                </a:solidFill>
              </a:rPr>
            </a:br>
            <a:r>
              <a:rPr lang="en-US" sz="2700" dirty="0">
                <a:solidFill>
                  <a:srgbClr val="FFFFFF"/>
                </a:solidFill>
              </a:rPr>
              <a:t>There are only 100 Pygmy sloths left and they live on a very small island. They are dying because of the trees being cut down and because people take them to be their pets</a:t>
            </a:r>
            <a:r>
              <a:rPr lang="en-US" sz="2500" dirty="0">
                <a:solidFill>
                  <a:srgbClr val="FFFFFF"/>
                </a:solidFill>
              </a:rPr>
              <a:t>. </a:t>
            </a:r>
          </a:p>
        </p:txBody>
      </p:sp>
      <p:sp>
        <p:nvSpPr>
          <p:cNvPr id="5129"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Sloths">
            <a:extLst>
              <a:ext uri="{FF2B5EF4-FFF2-40B4-BE49-F238E27FC236}">
                <a16:creationId xmlns:a16="http://schemas.microsoft.com/office/drawing/2014/main" id="{5A78B77F-E7B3-9D33-5E96-CFE495D9E4F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202" r="-2" b="-2"/>
          <a:stretch/>
        </p:blipFill>
        <p:spPr bwMode="auto">
          <a:xfrm>
            <a:off x="247120" y="777946"/>
            <a:ext cx="8621484" cy="543083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Flowchart: Sequential Access Storage 3">
            <a:extLst>
              <a:ext uri="{FF2B5EF4-FFF2-40B4-BE49-F238E27FC236}">
                <a16:creationId xmlns:a16="http://schemas.microsoft.com/office/drawing/2014/main" id="{46D20AC1-30D1-A134-8FB2-01F9E4966E1D}"/>
              </a:ext>
            </a:extLst>
          </p:cNvPr>
          <p:cNvSpPr/>
          <p:nvPr/>
        </p:nvSpPr>
        <p:spPr>
          <a:xfrm>
            <a:off x="1449610" y="1107130"/>
            <a:ext cx="2900363" cy="1771650"/>
          </a:xfrm>
          <a:prstGeom prst="flowChartMagneticTap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Help me please because I don’t want to be a pet. I am a wild animal.</a:t>
            </a:r>
          </a:p>
        </p:txBody>
      </p:sp>
    </p:spTree>
    <p:extLst>
      <p:ext uri="{BB962C8B-B14F-4D97-AF65-F5344CB8AC3E}">
        <p14:creationId xmlns:p14="http://schemas.microsoft.com/office/powerpoint/2010/main" val="109608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7AA629-8180-49D0-FD10-51AF270C2C70}"/>
              </a:ext>
            </a:extLst>
          </p:cNvPr>
          <p:cNvSpPr>
            <a:spLocks noGrp="1"/>
          </p:cNvSpPr>
          <p:nvPr>
            <p:ph type="title"/>
          </p:nvPr>
        </p:nvSpPr>
        <p:spPr>
          <a:xfrm>
            <a:off x="742950" y="742951"/>
            <a:ext cx="3476625" cy="4962524"/>
          </a:xfrm>
        </p:spPr>
        <p:txBody>
          <a:bodyPr vert="horz" lIns="91440" tIns="45720" rIns="91440" bIns="45720" rtlCol="0" anchor="ctr">
            <a:normAutofit fontScale="90000"/>
          </a:bodyPr>
          <a:lstStyle/>
          <a:p>
            <a:pPr algn="ctr"/>
            <a:r>
              <a:rPr lang="en-US" sz="3000" b="1" u="sng" kern="1200" dirty="0">
                <a:solidFill>
                  <a:srgbClr val="FFFFFF"/>
                </a:solidFill>
                <a:latin typeface="+mj-lt"/>
                <a:ea typeface="+mj-ea"/>
                <a:cs typeface="+mj-cs"/>
              </a:rPr>
              <a:t>African elephants</a:t>
            </a:r>
            <a:br>
              <a:rPr lang="en-US" sz="3000" b="1" u="sng" kern="1200" dirty="0">
                <a:solidFill>
                  <a:srgbClr val="FFFFFF"/>
                </a:solidFill>
                <a:latin typeface="+mj-lt"/>
                <a:ea typeface="+mj-ea"/>
                <a:cs typeface="+mj-cs"/>
              </a:rPr>
            </a:br>
            <a:br>
              <a:rPr lang="en-US" sz="3000" kern="1200" dirty="0">
                <a:solidFill>
                  <a:srgbClr val="FFFFFF"/>
                </a:solidFill>
                <a:latin typeface="+mj-lt"/>
                <a:ea typeface="+mj-ea"/>
                <a:cs typeface="+mj-cs"/>
              </a:rPr>
            </a:br>
            <a:r>
              <a:rPr lang="en-US" sz="3000" kern="1200" dirty="0">
                <a:solidFill>
                  <a:srgbClr val="FFFFFF"/>
                </a:solidFill>
                <a:latin typeface="+mj-lt"/>
                <a:ea typeface="+mj-ea"/>
                <a:cs typeface="+mj-cs"/>
              </a:rPr>
              <a:t>About 90% of African elephants have been killed. About 100 are  killed every day. This is because people are killing them for their tusks. They are also dying because where they live is being destroyed. </a:t>
            </a:r>
          </a:p>
        </p:txBody>
      </p:sp>
      <p:pic>
        <p:nvPicPr>
          <p:cNvPr id="1028" name="Picture 4" descr="25 Fun And Amazing Facts About Elephants For Kids">
            <a:extLst>
              <a:ext uri="{FF2B5EF4-FFF2-40B4-BE49-F238E27FC236}">
                <a16:creationId xmlns:a16="http://schemas.microsoft.com/office/drawing/2014/main" id="{9160A805-6D8B-09F2-EC8A-F9A87EB726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811416" y="492573"/>
            <a:ext cx="5238356" cy="5880796"/>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Sequential Access Storage 4">
            <a:extLst>
              <a:ext uri="{FF2B5EF4-FFF2-40B4-BE49-F238E27FC236}">
                <a16:creationId xmlns:a16="http://schemas.microsoft.com/office/drawing/2014/main" id="{A0DE6CAB-001B-BEE3-14B4-2E0A196027E0}"/>
              </a:ext>
            </a:extLst>
          </p:cNvPr>
          <p:cNvSpPr/>
          <p:nvPr/>
        </p:nvSpPr>
        <p:spPr>
          <a:xfrm>
            <a:off x="5003393" y="3522133"/>
            <a:ext cx="2728912" cy="1706210"/>
          </a:xfrm>
          <a:prstGeom prst="flowChartMagneticTap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Please stop killing us and please stop cutting down our habitat.</a:t>
            </a:r>
          </a:p>
        </p:txBody>
      </p:sp>
    </p:spTree>
    <p:extLst>
      <p:ext uri="{BB962C8B-B14F-4D97-AF65-F5344CB8AC3E}">
        <p14:creationId xmlns:p14="http://schemas.microsoft.com/office/powerpoint/2010/main" val="93262429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Elephant herd walking on paved path.">
            <a:extLst>
              <a:ext uri="{FF2B5EF4-FFF2-40B4-BE49-F238E27FC236}">
                <a16:creationId xmlns:a16="http://schemas.microsoft.com/office/drawing/2014/main" id="{65693889-5E38-963C-3FEA-67CEB23A9D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410" r="9091"/>
          <a:stretch/>
        </p:blipFill>
        <p:spPr bwMode="auto">
          <a:xfrm>
            <a:off x="-21" y="-769247"/>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CD5BBB-F6B7-C521-5028-049422F0758C}"/>
              </a:ext>
            </a:extLst>
          </p:cNvPr>
          <p:cNvSpPr>
            <a:spLocks noGrp="1"/>
          </p:cNvSpPr>
          <p:nvPr>
            <p:ph type="title"/>
          </p:nvPr>
        </p:nvSpPr>
        <p:spPr>
          <a:xfrm>
            <a:off x="114268" y="3187439"/>
            <a:ext cx="12077712" cy="2387600"/>
          </a:xfrm>
        </p:spPr>
        <p:txBody>
          <a:bodyPr vert="horz" lIns="91440" tIns="45720" rIns="91440" bIns="45720" rtlCol="0" anchor="b">
            <a:normAutofit/>
          </a:bodyPr>
          <a:lstStyle/>
          <a:p>
            <a:r>
              <a:rPr lang="en-US" sz="4100">
                <a:solidFill>
                  <a:schemeClr val="bg1"/>
                </a:solidFill>
              </a:rPr>
              <a:t>Elephants are the world's largest mammal. They need to eat lots to survive. They eat grass, leaves, fruit, twigs and branches but these are all being destroyed by people. </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7534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67" name="Rectangle 2054">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76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7EB408-3EE2-5D06-C08A-B3B7B38EE63C}"/>
              </a:ext>
            </a:extLst>
          </p:cNvPr>
          <p:cNvSpPr>
            <a:spLocks noGrp="1"/>
          </p:cNvSpPr>
          <p:nvPr>
            <p:ph type="title"/>
          </p:nvPr>
        </p:nvSpPr>
        <p:spPr>
          <a:xfrm>
            <a:off x="9093496" y="618681"/>
            <a:ext cx="2613872" cy="4794567"/>
          </a:xfrm>
        </p:spPr>
        <p:txBody>
          <a:bodyPr vert="horz" lIns="91440" tIns="45720" rIns="91440" bIns="45720" rtlCol="0" anchor="ctr">
            <a:normAutofit/>
          </a:bodyPr>
          <a:lstStyle/>
          <a:p>
            <a:pPr algn="ctr"/>
            <a:r>
              <a:rPr lang="en-US" sz="2800" b="1" u="sng" dirty="0">
                <a:solidFill>
                  <a:srgbClr val="FFFFFF"/>
                </a:solidFill>
              </a:rPr>
              <a:t>Amur Leopards</a:t>
            </a:r>
            <a:br>
              <a:rPr lang="en-US" sz="2800" b="1" u="sng" dirty="0">
                <a:solidFill>
                  <a:srgbClr val="FFFFFF"/>
                </a:solidFill>
              </a:rPr>
            </a:br>
            <a:br>
              <a:rPr lang="en-US" sz="2800" b="1" u="sng" dirty="0">
                <a:solidFill>
                  <a:srgbClr val="FFFFFF"/>
                </a:solidFill>
              </a:rPr>
            </a:br>
            <a:r>
              <a:rPr lang="en-US" sz="2800" dirty="0">
                <a:solidFill>
                  <a:srgbClr val="FFFFFF"/>
                </a:solidFill>
              </a:rPr>
              <a:t>These live in Russia and China and they are building roads and houses where they live. Amur Leopards are the rarest big cats in the world. </a:t>
            </a:r>
          </a:p>
        </p:txBody>
      </p:sp>
      <p:sp>
        <p:nvSpPr>
          <p:cNvPr id="2068"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mur Leopard">
            <a:extLst>
              <a:ext uri="{FF2B5EF4-FFF2-40B4-BE49-F238E27FC236}">
                <a16:creationId xmlns:a16="http://schemas.microsoft.com/office/drawing/2014/main" id="{C79C61F5-AAE4-36BB-0CA6-372A52A065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66" r="-1" b="9018"/>
          <a:stretch/>
        </p:blipFill>
        <p:spPr bwMode="auto">
          <a:xfrm>
            <a:off x="1021406" y="886093"/>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Flowchart: Sequential Access Storage 3">
            <a:extLst>
              <a:ext uri="{FF2B5EF4-FFF2-40B4-BE49-F238E27FC236}">
                <a16:creationId xmlns:a16="http://schemas.microsoft.com/office/drawing/2014/main" id="{FE7D79B9-760D-000C-3AAA-16F448A12848}"/>
              </a:ext>
            </a:extLst>
          </p:cNvPr>
          <p:cNvSpPr/>
          <p:nvPr/>
        </p:nvSpPr>
        <p:spPr>
          <a:xfrm>
            <a:off x="-116115" y="484632"/>
            <a:ext cx="2623622" cy="2208546"/>
          </a:xfrm>
          <a:prstGeom prst="flowChartMagneticTap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Please stop building by us. We don’t want roads, we want our habitat back.</a:t>
            </a:r>
          </a:p>
        </p:txBody>
      </p:sp>
    </p:spTree>
    <p:extLst>
      <p:ext uri="{BB962C8B-B14F-4D97-AF65-F5344CB8AC3E}">
        <p14:creationId xmlns:p14="http://schemas.microsoft.com/office/powerpoint/2010/main" val="122780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234</TotalTime>
  <Words>418</Words>
  <Application>Microsoft Office PowerPoint</Application>
  <PresentationFormat>Widescreen</PresentationFormat>
  <Paragraphs>19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What if the animals around the world had a voice ? What would they say?</vt:lpstr>
      <vt:lpstr>PowerPoint Presentation</vt:lpstr>
      <vt:lpstr>Some rain forests are 70 million years old. They have lots of animals and plant species which are being slowly destroyed.  </vt:lpstr>
      <vt:lpstr>Orangutans In some rainforests there are orangutans, but they are almost extinct because the humans are cutting down the trees for more palm oil. </vt:lpstr>
      <vt:lpstr> Pandas Did you know that Pandas need to eat 24-84 pounds of bamboo every day. In the rain forest there is not much bamboo left because humans are cutting down the trees. The pandas will die because they are starving.  </vt:lpstr>
      <vt:lpstr>Pygmy Sloths  There are only 100 Pygmy sloths left and they live on a very small island. They are dying because of the trees being cut down and because people take them to be their pets. </vt:lpstr>
      <vt:lpstr>African elephants  About 90% of African elephants have been killed. About 100 are  killed every day. This is because people are killing them for their tusks. They are also dying because where they live is being destroyed. </vt:lpstr>
      <vt:lpstr>Elephants are the world's largest mammal. They need to eat lots to survive. They eat grass, leaves, fruit, twigs and branches but these are all being destroyed by people. </vt:lpstr>
      <vt:lpstr>Amur Leopards  These live in Russia and China and they are building roads and houses where they live. Amur Leopards are the rarest big cats in the world. </vt:lpstr>
      <vt:lpstr>So, what can we do to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if the animals around the world had a voice ? What would they say?</dc:title>
  <dc:creator>Lee Hickman</dc:creator>
  <cp:lastModifiedBy>Lee Hickman</cp:lastModifiedBy>
  <cp:revision>11</cp:revision>
  <dcterms:created xsi:type="dcterms:W3CDTF">2024-02-09T16:05:24Z</dcterms:created>
  <dcterms:modified xsi:type="dcterms:W3CDTF">2024-02-25T10:50:39Z</dcterms:modified>
</cp:coreProperties>
</file>