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59" r:id="rId6"/>
    <p:sldId id="262" r:id="rId7"/>
    <p:sldId id="267" r:id="rId8"/>
    <p:sldId id="260" r:id="rId9"/>
    <p:sldId id="261" r:id="rId10"/>
    <p:sldId id="264" r:id="rId11"/>
    <p:sldId id="266" r:id="rId12"/>
    <p:sldId id="265" r:id="rId13"/>
    <p:sldId id="26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1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94AD7-2D90-9CFE-6E7A-2008F7C0D102}" v="6" dt="2019-09-03T12:35:46.021"/>
    <p1510:client id="{CD396608-FAE3-DEFE-0B9F-942F2C41A11B}" v="9" dt="2019-09-16T15:59:13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673" autoAdjust="0"/>
  </p:normalViewPr>
  <p:slideViewPr>
    <p:cSldViewPr snapToGrid="0">
      <p:cViewPr varScale="1">
        <p:scale>
          <a:sx n="61" d="100"/>
          <a:sy n="61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C6EB-B166-4DD3-86D6-AE548F92E24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13AA8-2029-4208-934C-B9EA7AAFF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45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the computers / </a:t>
            </a:r>
            <a:r>
              <a:rPr lang="en-GB" dirty="0" err="1"/>
              <a:t>ipads</a:t>
            </a:r>
            <a:r>
              <a:rPr lang="en-GB" dirty="0"/>
              <a:t> out and give the children and parents a chance to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3AA8-2029-4208-934C-B9EA7AAFF2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0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Sing some songs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3AA8-2029-4208-934C-B9EA7AAFF2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4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Have the computers / </a:t>
            </a:r>
            <a:r>
              <a:rPr lang="en-GB" dirty="0" err="1"/>
              <a:t>ipads</a:t>
            </a:r>
            <a:r>
              <a:rPr lang="en-GB" dirty="0"/>
              <a:t> out and give the children and parents a chance to try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3AA8-2029-4208-934C-B9EA7AAFF2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8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the computers / </a:t>
            </a:r>
            <a:r>
              <a:rPr lang="en-GB" dirty="0" err="1"/>
              <a:t>ipads</a:t>
            </a:r>
            <a:r>
              <a:rPr lang="en-GB" dirty="0"/>
              <a:t> out and give the children and parents a chance to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3AA8-2029-4208-934C-B9EA7AAFF2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7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32CC-0BB0-4006-B072-ABFB72EB3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40182-37E9-4AE6-8690-458DEE316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7D8D5-52DC-4122-90C9-94715BE8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4E3A3-3943-4F5B-97C7-27D2D7E7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3326-DA91-44AC-BF11-6BA62D38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8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0B32-6628-451E-9471-D9ED9067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2C07D-884D-44F8-92E9-7286E82AB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C587C-564B-4038-8493-38896BD4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49B43-A366-45B7-9651-FDA2EFB6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1FD6D-AE84-4E8D-93E0-87554A63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695A70-3A6B-4653-BFB8-10BC4A471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CCAB7-DD09-4EB1-8F1A-01BFD5CC2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CE396-5936-429D-874E-D20780EA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B0099-1F6A-4478-AAAA-FF45EBD3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665C9-746B-4A13-9C4B-E46BB82E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0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E3D4-C691-4B17-AC9C-BEE44450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FCD2-3584-41E7-B186-693AD1F6B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DCA84-CCEA-4E51-BC74-A2A6647F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36CA1-AF05-4423-B763-F8E1004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AF003-4FDB-42B9-8258-1C2F5E35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8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DE23-AF4F-4AB5-A0F2-D8E60ED7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6411C-7774-442D-9335-FC68B81DC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E880-286A-48A6-9B0D-1AE15C16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87A49-F4C3-470A-BB81-6E7A5904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09A83-C1C1-4F34-9795-9B15FF0D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4347-3577-4773-920F-884F6A09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0519F-7790-4EF1-812F-A2A1F4394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590E1-9482-4244-B788-17086269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AAC50-6A98-42A2-B0F1-E7A721E1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032EB-EF34-48B7-A8BD-A779E03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1A40B-CFD8-4340-BD52-9BB461DE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BFAE-2F3D-435E-AC64-79D0200B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B2022-E072-4FFE-AEC5-B0E223910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27A53-E770-46E1-B7AF-51062B80B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881CF-F142-4569-AF90-25DEF230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4A955-3621-4848-8D2B-625E07372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14E39-B8C9-4450-9A59-99E487F4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94C242-5A5B-4A40-9B6F-D80F6D0C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E1BDB-A355-45D5-8178-14D00D03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0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6B2F-FA6A-434D-A1DF-2C95E167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962D3-F38E-4973-83D9-2BD84250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1E94F-AFA5-426F-87C0-EA1A4D72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F1494-D5DD-4B1A-8417-35DA4139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2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C41E3-1EB0-4E6B-961E-841EFFF7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6274D-F80D-41D7-B662-71EBA38C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07E97-25E0-4FB8-B110-EEB66FB1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7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97A4-A984-4822-B228-1354FFD4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DC524-AE88-41A5-8EBE-B5805C37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84043-573F-458C-874C-A057F1EAD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60AC3-FA8E-4E8F-A317-0E52C9B0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F8D1-EF7E-4CE2-9F1A-D194169F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F75A0-6FB4-4739-9CC9-F0ABCC6F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8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0D47-C888-4A7E-AF0C-0644D796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4C8B4-96D3-41FC-9213-DDD4DF987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F02EF-E63C-4E3A-B562-848A448F8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CFD1B-2104-4A50-86DD-A14390B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BE47C-5A7C-488B-82FF-FE72DF07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88BC-C3B1-482E-B084-85C3DF43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7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C8396-414D-438B-BA7B-F2B1FEBF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F4D9-29A9-4999-8224-E5441F7EB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600FB-29E5-4A69-9C70-FEC009EB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E73B-6698-4652-997B-39FFBAC99831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5C441-2165-43C3-A8AE-74D61BB0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B2C75-9D34-48BA-BD1D-5DE117727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46C18-7AC8-437F-9FFB-F4BE9C958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9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7-11-years/multiplication-and-divis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mathplayground.com/index_multiplication_division.html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mathsisfun.com/numbers/math-trainer-multiply.html" TargetMode="External"/><Relationship Id="rId7" Type="http://schemas.openxmlformats.org/officeDocument/2006/relationships/hyperlink" Target="https://www.timestables.co.uk/multiplication-tables-chec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timestables.co.uk/speed-test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mathsframe.co.uk/en/resources/resource/477/Multiplication-Tables-Chec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mathsisfun.com/numbers/math-trainer-multiply.html" TargetMode="External"/><Relationship Id="rId7" Type="http://schemas.openxmlformats.org/officeDocument/2006/relationships/hyperlink" Target="https://www.timestables.co.uk/multiplication-tables-chec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timestables.co.uk/speed-test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mathsframe.co.uk/en/resources/resource/477/Multiplication-Tables-Chec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erakilane.com/teaching-times-tables-15-fun-ways-to-teach-kids-multiplication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_BJjR9rdwA" TargetMode="External"/><Relationship Id="rId3" Type="http://schemas.openxmlformats.org/officeDocument/2006/relationships/hyperlink" Target="https://www.youtube.com/watch?v=9XzfQUXqiYY" TargetMode="External"/><Relationship Id="rId7" Type="http://schemas.openxmlformats.org/officeDocument/2006/relationships/hyperlink" Target="https://www.youtube.com/watch?v=gjNDS4WfKv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4WtmqEZlaQ" TargetMode="External"/><Relationship Id="rId5" Type="http://schemas.openxmlformats.org/officeDocument/2006/relationships/hyperlink" Target="https://www.youtube.com/watch?v=5XT3vxohtBg" TargetMode="External"/><Relationship Id="rId4" Type="http://schemas.openxmlformats.org/officeDocument/2006/relationships/hyperlink" Target="https://www.youtube.com/watch?v=BNBvzjut7T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36191B-1F3F-4C69-BF98-6757147862B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Year 3 and 4 multiplication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B5C55-629C-4937-B9BB-E261BC1127D3}"/>
              </a:ext>
            </a:extLst>
          </p:cNvPr>
          <p:cNvSpPr txBox="1"/>
          <p:nvPr/>
        </p:nvSpPr>
        <p:spPr>
          <a:xfrm>
            <a:off x="874643" y="1192696"/>
            <a:ext cx="10071653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/>
              </a:rPr>
              <a:t>Introduce the statutory year 4 multiplication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Understand the order for learning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Learning tricks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Give ideas for multiplication practice</a:t>
            </a:r>
          </a:p>
        </p:txBody>
      </p:sp>
    </p:spTree>
    <p:extLst>
      <p:ext uri="{BB962C8B-B14F-4D97-AF65-F5344CB8AC3E}">
        <p14:creationId xmlns:p14="http://schemas.microsoft.com/office/powerpoint/2010/main" val="22858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53C36-263F-4A7F-B5FE-21F99796B42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Year 3 and 4 multiplication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A7C0B-180D-4E93-8ADF-B0966A92E33D}"/>
              </a:ext>
            </a:extLst>
          </p:cNvPr>
          <p:cNvSpPr txBox="1"/>
          <p:nvPr/>
        </p:nvSpPr>
        <p:spPr>
          <a:xfrm>
            <a:off x="743243" y="829995"/>
            <a:ext cx="1070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Online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1F08D-BA84-4379-ACFC-BF2637840507}"/>
              </a:ext>
            </a:extLst>
          </p:cNvPr>
          <p:cNvSpPr txBox="1"/>
          <p:nvPr/>
        </p:nvSpPr>
        <p:spPr>
          <a:xfrm>
            <a:off x="379828" y="1786597"/>
            <a:ext cx="53597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anose="030F0702030302020204" pitchFamily="66" charset="0"/>
              </a:rPr>
              <a:t>Topmarks</a:t>
            </a:r>
            <a:r>
              <a:rPr lang="en-GB" sz="2800" dirty="0">
                <a:latin typeface="Comic Sans MS" panose="030F0702030302020204" pitchFamily="66" charset="0"/>
              </a:rPr>
              <a:t> site</a:t>
            </a:r>
          </a:p>
          <a:p>
            <a:endParaRPr lang="en-GB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79BE1730-4FE4-4814-A6E0-2F5061BB88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15" t="18856" r="13230" b="8493"/>
          <a:stretch/>
        </p:blipFill>
        <p:spPr>
          <a:xfrm>
            <a:off x="253219" y="2472210"/>
            <a:ext cx="3573194" cy="2509743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0F1E3CCB-CEAB-4AD5-ADBB-EAA9136571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93" t="19635" r="37377" b="22560"/>
          <a:stretch/>
        </p:blipFill>
        <p:spPr>
          <a:xfrm>
            <a:off x="4374064" y="2586816"/>
            <a:ext cx="3716584" cy="239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0BFB75-7CC5-4DED-8FBE-D65D82D86511}"/>
              </a:ext>
            </a:extLst>
          </p:cNvPr>
          <p:cNvSpPr txBox="1"/>
          <p:nvPr/>
        </p:nvSpPr>
        <p:spPr>
          <a:xfrm>
            <a:off x="4374064" y="1761571"/>
            <a:ext cx="371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Maths playground</a:t>
            </a:r>
          </a:p>
        </p:txBody>
      </p:sp>
    </p:spTree>
    <p:extLst>
      <p:ext uri="{BB962C8B-B14F-4D97-AF65-F5344CB8AC3E}">
        <p14:creationId xmlns:p14="http://schemas.microsoft.com/office/powerpoint/2010/main" val="57110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C5087-4043-4E27-9FFD-3C4E029193F7}"/>
              </a:ext>
            </a:extLst>
          </p:cNvPr>
          <p:cNvSpPr txBox="1"/>
          <p:nvPr/>
        </p:nvSpPr>
        <p:spPr>
          <a:xfrm>
            <a:off x="290732" y="895586"/>
            <a:ext cx="11901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Maths trainer multiplication                                                                 Multiplication tables checker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9B7AAD7F-4012-4249-8644-18F021908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69" t="25629" r="30423" b="8697"/>
          <a:stretch/>
        </p:blipFill>
        <p:spPr>
          <a:xfrm>
            <a:off x="1702192" y="1495751"/>
            <a:ext cx="2707116" cy="2334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22EF7C-1AE0-4BBD-A070-5F206D631D50}"/>
              </a:ext>
            </a:extLst>
          </p:cNvPr>
          <p:cNvSpPr txBox="1"/>
          <p:nvPr/>
        </p:nvSpPr>
        <p:spPr>
          <a:xfrm>
            <a:off x="457201" y="4063218"/>
            <a:ext cx="11901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Times tables speed test                                                                 Maths frame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285D1106-C0EF-45D5-AEAB-392073BD74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77" t="20088" r="29961" b="26758"/>
          <a:stretch/>
        </p:blipFill>
        <p:spPr>
          <a:xfrm>
            <a:off x="1388014" y="4490608"/>
            <a:ext cx="4056183" cy="2166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2B0C2-B51F-4A6D-9AC2-9F4FB117323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Year 3 and 4 multiplication workshop</a:t>
            </a:r>
          </a:p>
        </p:txBody>
      </p:sp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C10C693F-4453-4830-B7E4-DF0CD31407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962" t="15778" r="30884" b="16086"/>
          <a:stretch/>
        </p:blipFill>
        <p:spPr>
          <a:xfrm>
            <a:off x="7782694" y="1495751"/>
            <a:ext cx="2855826" cy="1983545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63F19F7A-D4F3-40CB-819B-321D82A9E5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270" t="21797" r="23154" b="6235"/>
          <a:stretch/>
        </p:blipFill>
        <p:spPr>
          <a:xfrm>
            <a:off x="7536766" y="4415090"/>
            <a:ext cx="2845191" cy="2109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8ADE52-0AD4-4235-BA55-EE42410F08B9}"/>
              </a:ext>
            </a:extLst>
          </p:cNvPr>
          <p:cNvSpPr txBox="1"/>
          <p:nvPr/>
        </p:nvSpPr>
        <p:spPr>
          <a:xfrm>
            <a:off x="3924886" y="646331"/>
            <a:ext cx="343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PRACTISE TESTS</a:t>
            </a:r>
          </a:p>
        </p:txBody>
      </p:sp>
    </p:spTree>
    <p:extLst>
      <p:ext uri="{BB962C8B-B14F-4D97-AF65-F5344CB8AC3E}">
        <p14:creationId xmlns:p14="http://schemas.microsoft.com/office/powerpoint/2010/main" val="28841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94E795-45E8-4C47-A066-D7BDCE652819}"/>
              </a:ext>
            </a:extLst>
          </p:cNvPr>
          <p:cNvSpPr txBox="1"/>
          <p:nvPr/>
        </p:nvSpPr>
        <p:spPr>
          <a:xfrm>
            <a:off x="901147" y="874643"/>
            <a:ext cx="100716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This year is the first year of the multiplication test.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It is done online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There are 36 questions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The children have 6 seconds to read, recall and type in the answer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After 6 seconds they automatically move onto the next question.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The focus is on x6 x7 x8 x9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87F29-4F47-4139-8083-BBDCB2BAD1FB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Year 3 and 4 multiplication workshop</a:t>
            </a:r>
          </a:p>
        </p:txBody>
      </p:sp>
    </p:spTree>
    <p:extLst>
      <p:ext uri="{BB962C8B-B14F-4D97-AF65-F5344CB8AC3E}">
        <p14:creationId xmlns:p14="http://schemas.microsoft.com/office/powerpoint/2010/main" val="99688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C5087-4043-4E27-9FFD-3C4E029193F7}"/>
              </a:ext>
            </a:extLst>
          </p:cNvPr>
          <p:cNvSpPr txBox="1"/>
          <p:nvPr/>
        </p:nvSpPr>
        <p:spPr>
          <a:xfrm>
            <a:off x="290732" y="895586"/>
            <a:ext cx="11901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Maths trainer multiplication                                                                 Multiplication tables checker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9B7AAD7F-4012-4249-8644-18F021908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69" t="25629" r="30423" b="8697"/>
          <a:stretch/>
        </p:blipFill>
        <p:spPr>
          <a:xfrm>
            <a:off x="1702192" y="1495751"/>
            <a:ext cx="2707116" cy="2334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22EF7C-1AE0-4BBD-A070-5F206D631D50}"/>
              </a:ext>
            </a:extLst>
          </p:cNvPr>
          <p:cNvSpPr txBox="1"/>
          <p:nvPr/>
        </p:nvSpPr>
        <p:spPr>
          <a:xfrm>
            <a:off x="457201" y="4063218"/>
            <a:ext cx="11901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Times tables speed test                                                                 Maths frame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285D1106-C0EF-45D5-AEAB-392073BD74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77" t="20088" r="29961" b="26758"/>
          <a:stretch/>
        </p:blipFill>
        <p:spPr>
          <a:xfrm>
            <a:off x="1388014" y="4490608"/>
            <a:ext cx="4056183" cy="2166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2B0C2-B51F-4A6D-9AC2-9F4FB117323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Year 3 and 4 multiplication workshop</a:t>
            </a:r>
          </a:p>
        </p:txBody>
      </p:sp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C10C693F-4453-4830-B7E4-DF0CD31407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962" t="15778" r="30884" b="16086"/>
          <a:stretch/>
        </p:blipFill>
        <p:spPr>
          <a:xfrm>
            <a:off x="7782694" y="1495751"/>
            <a:ext cx="2855826" cy="1983545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63F19F7A-D4F3-40CB-819B-321D82A9E5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270" t="21797" r="23154" b="6235"/>
          <a:stretch/>
        </p:blipFill>
        <p:spPr>
          <a:xfrm>
            <a:off x="7536766" y="4415090"/>
            <a:ext cx="2845191" cy="2109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8ADE52-0AD4-4235-BA55-EE42410F08B9}"/>
              </a:ext>
            </a:extLst>
          </p:cNvPr>
          <p:cNvSpPr txBox="1"/>
          <p:nvPr/>
        </p:nvSpPr>
        <p:spPr>
          <a:xfrm>
            <a:off x="3924886" y="646331"/>
            <a:ext cx="343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PRACTISE TESTS</a:t>
            </a:r>
          </a:p>
        </p:txBody>
      </p:sp>
    </p:spTree>
    <p:extLst>
      <p:ext uri="{BB962C8B-B14F-4D97-AF65-F5344CB8AC3E}">
        <p14:creationId xmlns:p14="http://schemas.microsoft.com/office/powerpoint/2010/main" val="179277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B7D8B9-B7BB-4CC6-B6F9-64FD731B988F}"/>
              </a:ext>
            </a:extLst>
          </p:cNvPr>
          <p:cNvSpPr/>
          <p:nvPr/>
        </p:nvSpPr>
        <p:spPr>
          <a:xfrm>
            <a:off x="112295" y="856357"/>
            <a:ext cx="120797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b="0" i="0" dirty="0">
                <a:solidFill>
                  <a:srgbClr val="191A1A"/>
                </a:solidFill>
                <a:effectLst/>
                <a:latin typeface="Comic Sans MS" panose="030F0702030302020204" pitchFamily="66" charset="0"/>
              </a:rPr>
              <a:t>Why teaching times tables at home is important</a:t>
            </a:r>
          </a:p>
          <a:p>
            <a:pPr fontAlgn="base"/>
            <a:endParaRPr lang="en-GB" sz="3200" b="0" i="0" dirty="0">
              <a:solidFill>
                <a:srgbClr val="191A1A"/>
              </a:solidFill>
              <a:effectLst/>
              <a:latin typeface="Comic Sans MS" panose="030F0702030302020204" pitchFamily="66" charset="0"/>
            </a:endParaRPr>
          </a:p>
          <a:p>
            <a:pPr fontAlgn="base"/>
            <a:r>
              <a:rPr lang="en-GB" sz="3200" b="0" i="0" dirty="0">
                <a:solidFill>
                  <a:srgbClr val="191A1A"/>
                </a:solidFill>
                <a:effectLst/>
                <a:latin typeface="Comic Sans MS" panose="030F0702030302020204" pitchFamily="66" charset="0"/>
              </a:rPr>
              <a:t>It’s important that children practice at home because</a:t>
            </a:r>
          </a:p>
          <a:p>
            <a:pPr fontAlgn="base"/>
            <a:r>
              <a:rPr lang="en-GB" sz="3200" dirty="0">
                <a:solidFill>
                  <a:srgbClr val="191A1A"/>
                </a:solidFill>
                <a:latin typeface="Comic Sans MS" panose="030F0702030302020204" pitchFamily="66" charset="0"/>
              </a:rPr>
              <a:t>*T</a:t>
            </a:r>
            <a:r>
              <a:rPr lang="en-GB" sz="3200" b="0" i="0" dirty="0">
                <a:solidFill>
                  <a:srgbClr val="191A1A"/>
                </a:solidFill>
                <a:effectLst/>
                <a:latin typeface="Comic Sans MS" panose="030F0702030302020204" pitchFamily="66" charset="0"/>
              </a:rPr>
              <a:t>imes tables are an essential building block in math, and help children with other math strategies and concepts, like fractions, decimals, percentages, area, perimeter, measures, and even telling time. </a:t>
            </a:r>
          </a:p>
          <a:p>
            <a:pPr fontAlgn="base"/>
            <a:r>
              <a:rPr lang="en-GB" sz="3200" dirty="0">
                <a:solidFill>
                  <a:srgbClr val="191A1A"/>
                </a:solidFill>
                <a:latin typeface="Comic Sans MS" panose="030F0702030302020204" pitchFamily="66" charset="0"/>
              </a:rPr>
              <a:t>*</a:t>
            </a:r>
            <a:r>
              <a:rPr lang="en-GB" sz="3200" b="0" i="0" dirty="0">
                <a:solidFill>
                  <a:srgbClr val="191A1A"/>
                </a:solidFill>
                <a:effectLst/>
                <a:latin typeface="Comic Sans MS" panose="030F0702030302020204" pitchFamily="66" charset="0"/>
              </a:rPr>
              <a:t>If we don’t make teaching multiplication a priority when our children are young, it will make it harder for them to learn other math concepts as they grow.</a:t>
            </a:r>
          </a:p>
          <a:p>
            <a:pPr fontAlgn="base"/>
            <a:r>
              <a:rPr lang="en-GB" sz="3200" dirty="0">
                <a:solidFill>
                  <a:srgbClr val="191A1A"/>
                </a:solidFill>
                <a:latin typeface="Comic Sans MS" panose="030F0702030302020204" pitchFamily="66" charset="0"/>
              </a:rPr>
              <a:t>*Tables learning is about memory and constant overlearning trains the memory.</a:t>
            </a:r>
            <a:endParaRPr lang="en-GB" sz="3200" b="0" i="0" dirty="0">
              <a:solidFill>
                <a:srgbClr val="191A1A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22349-91C4-4C5E-8699-F23C5F9CFCC9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Year 3 and 4 multiplication workshop</a:t>
            </a:r>
          </a:p>
        </p:txBody>
      </p:sp>
    </p:spTree>
    <p:extLst>
      <p:ext uri="{BB962C8B-B14F-4D97-AF65-F5344CB8AC3E}">
        <p14:creationId xmlns:p14="http://schemas.microsoft.com/office/powerpoint/2010/main" val="203306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8EA85-B57E-4AAA-A389-2A36937158A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Year 3 and 4 multiplication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47BC4-799F-4356-9E16-4ECB20EB3DE5}"/>
              </a:ext>
            </a:extLst>
          </p:cNvPr>
          <p:cNvSpPr txBox="1"/>
          <p:nvPr/>
        </p:nvSpPr>
        <p:spPr>
          <a:xfrm>
            <a:off x="901147" y="874643"/>
            <a:ext cx="1115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Tables are taught x2 x10  x5  x4 x8  x3  x6  x7 x9 </a:t>
            </a:r>
          </a:p>
        </p:txBody>
      </p:sp>
    </p:spTree>
    <p:extLst>
      <p:ext uri="{BB962C8B-B14F-4D97-AF65-F5344CB8AC3E}">
        <p14:creationId xmlns:p14="http://schemas.microsoft.com/office/powerpoint/2010/main" val="247179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53C36-263F-4A7F-B5FE-21F99796B42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Year 3 and 4 multiplication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A7C0B-180D-4E93-8ADF-B0966A92E33D}"/>
              </a:ext>
            </a:extLst>
          </p:cNvPr>
          <p:cNvSpPr txBox="1"/>
          <p:nvPr/>
        </p:nvSpPr>
        <p:spPr>
          <a:xfrm>
            <a:off x="342560" y="874456"/>
            <a:ext cx="1184944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 rely on counting up from x1 when learning.   Encourage children to use x3  x5 to help.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Use rhyme ‘I ate and I ate till I was sick on the floor. 8x8 is 64.’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Every multiplication has a twin, which may be easier to remember. For example if you forget 8×2, you might remember 2×8=16   That way only half has to be learnt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X4     double, then double again </a:t>
            </a:r>
            <a:b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For example: 4×9: double 9 is 18, double 18 is 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Comic Sans MS" panose="030F0702030302020204" pitchFamily="66" charset="0"/>
              </a:rPr>
              <a:t>X 6   when you multiply 6 by an even number, they both end in the same digit. </a:t>
            </a:r>
            <a:br>
              <a:rPr lang="en-GB" sz="3200" b="1" dirty="0">
                <a:latin typeface="Comic Sans MS" panose="030F0702030302020204" pitchFamily="66" charset="0"/>
              </a:rPr>
            </a:br>
            <a:r>
              <a:rPr lang="en-GB" sz="3200" b="1" dirty="0">
                <a:latin typeface="Comic Sans MS" panose="030F0702030302020204" pitchFamily="66" charset="0"/>
              </a:rPr>
              <a:t>For example: 6×2=12, 6×4=24, 6×6=36, etc</a:t>
            </a:r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6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53C36-263F-4A7F-B5FE-21F99796B42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Year 3 and 4 multiplication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A7C0B-180D-4E93-8ADF-B0966A92E33D}"/>
              </a:ext>
            </a:extLst>
          </p:cNvPr>
          <p:cNvSpPr txBox="1"/>
          <p:nvPr/>
        </p:nvSpPr>
        <p:spPr>
          <a:xfrm>
            <a:off x="171280" y="646331"/>
            <a:ext cx="11849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x9</a:t>
            </a:r>
            <a:endParaRPr lang="en-GB" sz="3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fingers multiply 9">
            <a:extLst>
              <a:ext uri="{FF2B5EF4-FFF2-40B4-BE49-F238E27FC236}">
                <a16:creationId xmlns:a16="http://schemas.microsoft.com/office/drawing/2014/main" id="{8F7BE5E1-314E-4B29-AF63-444F6CC4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74" y="1140601"/>
            <a:ext cx="5788442" cy="52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5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53C36-263F-4A7F-B5FE-21F99796B42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Year 3 and 4 multiplication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A7C0B-180D-4E93-8ADF-B0966A92E33D}"/>
              </a:ext>
            </a:extLst>
          </p:cNvPr>
          <p:cNvSpPr txBox="1"/>
          <p:nvPr/>
        </p:nvSpPr>
        <p:spPr>
          <a:xfrm>
            <a:off x="342560" y="874456"/>
            <a:ext cx="118494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Games with resources at home  pick 2 cards</a:t>
            </a:r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multiply the first to say the answer gets the cards. Winner is the one with the most cards.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Dominoes</a:t>
            </a:r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  multiply the dots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Printables</a:t>
            </a:r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hlinkClick r:id="rId2"/>
              </a:rPr>
              <a:t>https://www.merakilane.com/teaching-times-tables-15-fun-ways-to-teach-kids-multiplication/</a:t>
            </a:r>
            <a:r>
              <a:rPr lang="en-GB" sz="3200" dirty="0"/>
              <a:t> includes </a:t>
            </a:r>
            <a:r>
              <a:rPr lang="en-GB" sz="3200" dirty="0" err="1"/>
              <a:t>printables</a:t>
            </a:r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9F3C2-0CB4-47A9-8E32-EB13D43DD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6" t="27357" r="40131" b="6411"/>
          <a:stretch/>
        </p:blipFill>
        <p:spPr>
          <a:xfrm>
            <a:off x="2390274" y="4020552"/>
            <a:ext cx="3176336" cy="261309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631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53C36-263F-4A7F-B5FE-21F99796B42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Year 3 and 4 multiplication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A7C0B-180D-4E93-8ADF-B0966A92E33D}"/>
              </a:ext>
            </a:extLst>
          </p:cNvPr>
          <p:cNvSpPr txBox="1"/>
          <p:nvPr/>
        </p:nvSpPr>
        <p:spPr>
          <a:xfrm>
            <a:off x="342560" y="874456"/>
            <a:ext cx="11849440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SONGS</a:t>
            </a:r>
          </a:p>
          <a:p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Uptown funk x3</a:t>
            </a:r>
          </a:p>
          <a:p>
            <a:r>
              <a:rPr lang="en-GB" sz="2200" b="1" dirty="0">
                <a:latin typeface="Comic Sans MS" panose="030F0702030302020204" pitchFamily="66" charset="0"/>
                <a:hlinkClick r:id="rId3"/>
              </a:rPr>
              <a:t>https://www.youtube.com/watch?v=9XzfQUXqiYY</a:t>
            </a:r>
            <a:endParaRPr lang="en-GB" sz="2200" b="1" dirty="0">
              <a:latin typeface="Comic Sans MS" panose="030F0702030302020204" pitchFamily="66" charset="0"/>
            </a:endParaRPr>
          </a:p>
          <a:p>
            <a:endParaRPr lang="en-GB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Adele cover x7</a:t>
            </a:r>
          </a:p>
          <a:p>
            <a:r>
              <a:rPr lang="en-GB" sz="2200" b="1" dirty="0">
                <a:latin typeface="Comic Sans MS" panose="030F0702030302020204" pitchFamily="66" charset="0"/>
                <a:hlinkClick r:id="rId4"/>
              </a:rPr>
              <a:t>https://www.youtube.com/watch?v=BNBvzjut7TQ</a:t>
            </a:r>
            <a:endParaRPr lang="en-GB" sz="2200" b="1" dirty="0">
              <a:latin typeface="Comic Sans MS" panose="030F0702030302020204" pitchFamily="66" charset="0"/>
            </a:endParaRPr>
          </a:p>
          <a:p>
            <a:endParaRPr lang="en-GB" sz="2200" b="1" dirty="0">
              <a:latin typeface="Comic Sans MS" panose="030F0702030302020204" pitchFamily="66" charset="0"/>
            </a:endParaRPr>
          </a:p>
          <a:p>
            <a:r>
              <a:rPr lang="en-GB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Pharele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Williams  x7</a:t>
            </a:r>
          </a:p>
          <a:p>
            <a:r>
              <a:rPr lang="en-GB" sz="2200" b="1" dirty="0">
                <a:latin typeface="Comic Sans MS" panose="030F0702030302020204" pitchFamily="66" charset="0"/>
                <a:hlinkClick r:id="rId5"/>
              </a:rPr>
              <a:t>https://www.youtube.com/watch?v=5XT3vxohtBg</a:t>
            </a:r>
            <a:r>
              <a:rPr lang="en-GB" sz="2200" b="1" dirty="0">
                <a:latin typeface="Comic Sans MS" panose="030F0702030302020204" pitchFamily="66" charset="0"/>
              </a:rPr>
              <a:t> </a:t>
            </a:r>
          </a:p>
          <a:p>
            <a:endParaRPr lang="en-GB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Chas and Dave style x6 </a:t>
            </a:r>
          </a:p>
          <a:p>
            <a:r>
              <a:rPr lang="en-GB" sz="2200" b="1" dirty="0">
                <a:latin typeface="Comic Sans MS" panose="030F0702030302020204" pitchFamily="66" charset="0"/>
                <a:hlinkClick r:id="rId6"/>
              </a:rPr>
              <a:t>https://www.youtube.com/watch?v=O4WtmqEZlaQ</a:t>
            </a:r>
            <a:endParaRPr lang="en-GB" sz="2200" b="1" dirty="0">
              <a:latin typeface="Comic Sans MS" panose="030F0702030302020204" pitchFamily="66" charset="0"/>
            </a:endParaRPr>
          </a:p>
          <a:p>
            <a:endParaRPr lang="en-GB" sz="2200" b="1" dirty="0">
              <a:latin typeface="Comic Sans MS" panose="030F0702030302020204" pitchFamily="66" charset="0"/>
            </a:endParaRPr>
          </a:p>
          <a:p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Mylee Cyrus x8</a:t>
            </a:r>
          </a:p>
          <a:p>
            <a:r>
              <a:rPr lang="en-GB" sz="2200" b="1" dirty="0">
                <a:latin typeface="Comic Sans MS" panose="030F0702030302020204" pitchFamily="66" charset="0"/>
                <a:hlinkClick r:id="rId7"/>
              </a:rPr>
              <a:t>https://www.youtube.com/watch?v=gjNDS4WfKvA</a:t>
            </a:r>
            <a:endParaRPr lang="en-GB" sz="2200" b="1" dirty="0">
              <a:latin typeface="Comic Sans MS" panose="030F0702030302020204" pitchFamily="66" charset="0"/>
            </a:endParaRPr>
          </a:p>
          <a:p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Adele x8</a:t>
            </a:r>
          </a:p>
          <a:p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  <a:hlinkClick r:id="rId8"/>
              </a:rPr>
              <a:t>https://www.youtube.com/watch?v=z_BJjR9rdwA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 </a:t>
            </a:r>
          </a:p>
          <a:p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00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C167E938F1844B5CD96C7B8CB67A2" ma:contentTypeVersion="10" ma:contentTypeDescription="Create a new document." ma:contentTypeScope="" ma:versionID="48fd23afb0cee3683259dfd5fab14702">
  <xsd:schema xmlns:xsd="http://www.w3.org/2001/XMLSchema" xmlns:xs="http://www.w3.org/2001/XMLSchema" xmlns:p="http://schemas.microsoft.com/office/2006/metadata/properties" xmlns:ns3="e1e11156-68b5-42aa-b82e-a41e5b1e0cb0" xmlns:ns4="9645e15f-4348-4105-9379-cfe2773ab94e" targetNamespace="http://schemas.microsoft.com/office/2006/metadata/properties" ma:root="true" ma:fieldsID="c008ff6134e1dd843c0ec621ff11fc08" ns3:_="" ns4:_="">
    <xsd:import namespace="e1e11156-68b5-42aa-b82e-a41e5b1e0cb0"/>
    <xsd:import namespace="9645e15f-4348-4105-9379-cfe2773ab9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11156-68b5-42aa-b82e-a41e5b1e0c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5e15f-4348-4105-9379-cfe2773ab9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02340E-E9FD-495F-8A6A-5A85F06B1A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94C0AB-9738-4BBF-82B6-270ADFFC2165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645e15f-4348-4105-9379-cfe2773ab94e"/>
    <ds:schemaRef ds:uri="e1e11156-68b5-42aa-b82e-a41e5b1e0cb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630D2A-31AA-41AF-AC34-E4DDB170E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11156-68b5-42aa-b82e-a41e5b1e0cb0"/>
    <ds:schemaRef ds:uri="9645e15f-4348-4105-9379-cfe2773ab9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459</Words>
  <Application>Microsoft Office PowerPoint</Application>
  <PresentationFormat>Widescreen</PresentationFormat>
  <Paragraphs>84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Challinor</dc:creator>
  <cp:lastModifiedBy>Sophie Dainty</cp:lastModifiedBy>
  <cp:revision>29</cp:revision>
  <dcterms:created xsi:type="dcterms:W3CDTF">2019-09-02T20:03:09Z</dcterms:created>
  <dcterms:modified xsi:type="dcterms:W3CDTF">2019-09-16T16:20:11Z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0x010100378C167E938F1844B5CD96C7B8CB67A2</vt:lpwstr>
  </property>
</Properties>
</file>